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0" r:id="rId1"/>
  </p:sldMasterIdLst>
  <p:notesMasterIdLst>
    <p:notesMasterId r:id="rId18"/>
  </p:notesMasterIdLst>
  <p:handoutMasterIdLst>
    <p:handoutMasterId r:id="rId19"/>
  </p:handoutMasterIdLst>
  <p:sldIdLst>
    <p:sldId id="256" r:id="rId2"/>
    <p:sldId id="257" r:id="rId3"/>
    <p:sldId id="259" r:id="rId4"/>
    <p:sldId id="258" r:id="rId5"/>
    <p:sldId id="269" r:id="rId6"/>
    <p:sldId id="270" r:id="rId7"/>
    <p:sldId id="271" r:id="rId8"/>
    <p:sldId id="272" r:id="rId9"/>
    <p:sldId id="273" r:id="rId10"/>
    <p:sldId id="261" r:id="rId11"/>
    <p:sldId id="262" r:id="rId12"/>
    <p:sldId id="264" r:id="rId13"/>
    <p:sldId id="265" r:id="rId14"/>
    <p:sldId id="274" r:id="rId15"/>
    <p:sldId id="260" r:id="rId16"/>
    <p:sldId id="268" r:id="rId17"/>
  </p:sldIdLst>
  <p:sldSz cx="12779375" cy="7019925"/>
  <p:notesSz cx="6858000" cy="9144000"/>
  <p:defaultTextStyle>
    <a:defPPr>
      <a:defRPr lang="ja-JP"/>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p15:clr>
            <a:srgbClr val="A4A3A4"/>
          </p15:clr>
        </p15:guide>
        <p15:guide id="2" pos="4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74"/>
    <p:restoredTop sz="96391"/>
  </p:normalViewPr>
  <p:slideViewPr>
    <p:cSldViewPr snapToObjects="1">
      <p:cViewPr varScale="1">
        <p:scale>
          <a:sx n="107" d="100"/>
          <a:sy n="107" d="100"/>
        </p:scale>
        <p:origin x="174" y="108"/>
      </p:cViewPr>
      <p:guideLst>
        <p:guide orient="horz" pos="2208"/>
        <p:guide pos="4024"/>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a:lstStyle>
            <a:lvl1pPr algn="l">
              <a:defRPr sz="1200"/>
            </a:lvl1pPr>
          </a:lstStyle>
          <a:p>
            <a:pPr lvl="0">
              <a:defRPr/>
            </a:pPr>
            <a:endParaRPr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a:lstStyle>
            <a:lvl1pPr algn="r">
              <a:defRPr sz="1200"/>
            </a:lvl1pPr>
          </a:lstStyle>
          <a:p>
            <a:pPr lvl="0">
              <a:defRPr/>
            </a:pPr>
            <a:fld id="{1A3D5110-9FE0-496F-B26A-071D02F2DE37}" type="datetime1">
              <a:rPr lang="ja-JP" altLang="en-US"/>
              <a:pPr lvl="0">
                <a:defRPr/>
              </a:pPr>
              <a:t>2021/9/20</a:t>
            </a:fld>
            <a:endParaRPr lang="ja-JP" altLang="en-US"/>
          </a:p>
        </p:txBody>
      </p:sp>
      <p:sp>
        <p:nvSpPr>
          <p:cNvPr id="4" name="フッター プレースホルダー 3"/>
          <p:cNvSpPr>
            <a:spLocks noGrp="1"/>
          </p:cNvSpPr>
          <p:nvPr>
            <p:ph type="ftr" sz="quarter" idx="2"/>
          </p:nvPr>
        </p:nvSpPr>
        <p:spPr>
          <a:xfrm>
            <a:off x="0" y="8685214"/>
            <a:ext cx="2971800" cy="457200"/>
          </a:xfrm>
          <a:prstGeom prst="rect">
            <a:avLst/>
          </a:prstGeom>
        </p:spPr>
        <p:txBody>
          <a:bodyPr vert="horz" lIns="91440" tIns="45720" rIns="91440" bIns="45720" anchor="b"/>
          <a:lstStyle>
            <a:lvl1pPr algn="l">
              <a:defRPr sz="1200"/>
            </a:lvl1pPr>
          </a:lstStyle>
          <a:p>
            <a:pPr lvl="0">
              <a:defRPr/>
            </a:pPr>
            <a:endParaRPr lang="ja-JP" altLang="en-US"/>
          </a:p>
        </p:txBody>
      </p:sp>
      <p:sp>
        <p:nvSpPr>
          <p:cNvPr id="5" name="スライド番号プレースホルダー 4"/>
          <p:cNvSpPr>
            <a:spLocks noGrp="1"/>
          </p:cNvSpPr>
          <p:nvPr>
            <p:ph type="sldNum" sz="quarter" idx="3"/>
          </p:nvPr>
        </p:nvSpPr>
        <p:spPr>
          <a:xfrm>
            <a:off x="3884613" y="8685214"/>
            <a:ext cx="2971800" cy="457200"/>
          </a:xfrm>
          <a:prstGeom prst="rect">
            <a:avLst/>
          </a:prstGeom>
        </p:spPr>
        <p:txBody>
          <a:bodyPr vert="horz" lIns="91440" tIns="45720" rIns="91440" bIns="45720" anchor="b"/>
          <a:lstStyle>
            <a:lvl1pPr algn="r">
              <a:defRPr sz="1200"/>
            </a:lvl1pPr>
          </a:lstStyle>
          <a:p>
            <a:pPr lvl="0">
              <a:defRPr/>
            </a:pPr>
            <a:fld id="{F450E784-2449-4FFD-AA69-3F5CFAA75BCB}" type="slidenum">
              <a:rPr lang="ja-JP" altLang="en-US"/>
              <a:pPr lvl="0">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a:lstStyle>
            <a:lvl1pPr algn="l">
              <a:defRPr sz="1200"/>
            </a:lvl1pPr>
          </a:lstStyle>
          <a:p>
            <a:pPr lvl="0">
              <a:defRPr/>
            </a:pPr>
            <a:endParaRPr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a:lstStyle>
            <a:lvl1pPr algn="r">
              <a:defRPr sz="1200"/>
            </a:lvl1pPr>
          </a:lstStyle>
          <a:p>
            <a:pPr lvl="0">
              <a:defRPr/>
            </a:pPr>
            <a:fld id="{1A3D5110-9FE0-496F-B26A-071D02F2DE37}" type="datetime1">
              <a:rPr lang="ja-JP" altLang="en-US"/>
              <a:pPr lvl="0">
                <a:defRPr/>
              </a:pPr>
              <a:t>2021/9/20</a:t>
            </a:fld>
            <a:endParaRPr lang="ja-JP" altLang="en-US"/>
          </a:p>
        </p:txBody>
      </p:sp>
      <p:sp>
        <p:nvSpPr>
          <p:cNvPr id="4" name="スライド イメージ プレースホルダー 3"/>
          <p:cNvSpPr>
            <a:spLocks noGrp="1" noRot="1" noChangeAspect="1" noTextEdit="1"/>
          </p:cNvSpPr>
          <p:nvPr>
            <p:ph type="sldImg" idx="2"/>
          </p:nvPr>
        </p:nvSpPr>
        <p:spPr>
          <a:xfrm>
            <a:off x="307694" y="685800"/>
            <a:ext cx="6242610" cy="3429000"/>
          </a:xfrm>
          <a:prstGeom prst="rect">
            <a:avLst/>
          </a:prstGeom>
          <a:noFill/>
          <a:ln w="12700">
            <a:solidFill>
              <a:prstClr val="black"/>
            </a:solidFill>
          </a:ln>
        </p:spPr>
        <p:txBody>
          <a:bodyPr vert="horz" lIns="91440" tIns="45720" rIns="91440" bIns="45720" anchor="ctr"/>
          <a:lstStyle/>
          <a:p>
            <a:pPr lvl="0">
              <a:defRPr/>
            </a:pPr>
            <a:endParaRPr lang="ja-JP" altLang="en-US"/>
          </a:p>
        </p:txBody>
      </p:sp>
      <p:sp>
        <p:nvSpPr>
          <p:cNvPr id="5" name="スライド 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a:noAutofit/>
          </a:bodyPr>
          <a:lstStyle/>
          <a:p>
            <a:pPr lvl="0">
              <a:defRPr/>
            </a:pPr>
            <a:r>
              <a:rPr lang="ja-JP" altLang="en-US"/>
              <a:t>クリックしてマスター テキストのスタイルを編集</a:t>
            </a:r>
          </a:p>
          <a:p>
            <a:pPr lvl="1">
              <a:defRPr/>
            </a:pPr>
            <a:r>
              <a:rPr lang="ja-JP" altLang="en-US"/>
              <a:t>第 2 レベル</a:t>
            </a:r>
          </a:p>
          <a:p>
            <a:pPr lvl="2">
              <a:defRPr/>
            </a:pPr>
            <a:r>
              <a:rPr lang="ja-JP" altLang="en-US"/>
              <a:t>第 3 レベル</a:t>
            </a:r>
          </a:p>
          <a:p>
            <a:pPr lvl="3">
              <a:defRPr/>
            </a:pPr>
            <a:r>
              <a:rPr lang="ja-JP" altLang="en-US"/>
              <a:t>第 4 レベル</a:t>
            </a:r>
          </a:p>
          <a:p>
            <a:pPr lvl="4">
              <a:defRPr/>
            </a:pPr>
            <a:r>
              <a:rPr lang="ja-JP" altLang="en-US"/>
              <a:t>第 5 レベル</a:t>
            </a:r>
          </a:p>
        </p:txBody>
      </p:sp>
      <p:sp>
        <p:nvSpPr>
          <p:cNvPr id="6" name="フッター プレースホルダー 5"/>
          <p:cNvSpPr>
            <a:spLocks noGrp="1"/>
          </p:cNvSpPr>
          <p:nvPr>
            <p:ph type="ftr" sz="quarter" idx="4"/>
          </p:nvPr>
        </p:nvSpPr>
        <p:spPr>
          <a:xfrm>
            <a:off x="0" y="8685214"/>
            <a:ext cx="2971800" cy="457200"/>
          </a:xfrm>
          <a:prstGeom prst="rect">
            <a:avLst/>
          </a:prstGeom>
        </p:spPr>
        <p:txBody>
          <a:bodyPr vert="horz" lIns="91440" tIns="45720" rIns="91440" bIns="45720" anchor="b"/>
          <a:lstStyle>
            <a:lvl1pPr algn="l">
              <a:defRPr sz="1200"/>
            </a:lvl1pPr>
          </a:lstStyle>
          <a:p>
            <a:pPr lvl="0">
              <a:defRPr/>
            </a:pPr>
            <a:endParaRPr lang="ja-JP" altLang="en-US"/>
          </a:p>
        </p:txBody>
      </p:sp>
      <p:sp>
        <p:nvSpPr>
          <p:cNvPr id="7" name="スライド番号プレースホルダー 6"/>
          <p:cNvSpPr>
            <a:spLocks noGrp="1"/>
          </p:cNvSpPr>
          <p:nvPr>
            <p:ph type="sldNum" sz="quarter" idx="5"/>
          </p:nvPr>
        </p:nvSpPr>
        <p:spPr>
          <a:xfrm>
            <a:off x="3884613" y="8685214"/>
            <a:ext cx="2971800" cy="457200"/>
          </a:xfrm>
          <a:prstGeom prst="rect">
            <a:avLst/>
          </a:prstGeom>
        </p:spPr>
        <p:txBody>
          <a:bodyPr vert="horz" lIns="91440" tIns="45720" rIns="91440" bIns="45720" anchor="b"/>
          <a:lstStyle>
            <a:lvl1pPr algn="r">
              <a:defRPr sz="1200"/>
            </a:lvl1pPr>
          </a:lstStyle>
          <a:p>
            <a:pPr lvl="0">
              <a:defRPr/>
            </a:pPr>
            <a:fld id="{09F4262C-968C-4EE9-8164-CE16364706B3}" type="slidenum">
              <a:rPr lang="ja-JP" altLang="en-US"/>
              <a:pPr lvl="0">
                <a:defRPr/>
              </a:pPr>
              <a:t>‹#›</a:t>
            </a:fld>
            <a:endParaRPr lang="ja-JP" altLang="en-US"/>
          </a:p>
        </p:txBody>
      </p:sp>
    </p:spTree>
  </p:cSld>
  <p:clrMap bg1="lt1" tx1="dk1" bg2="lt2" tx2="dk2" accent1="accent1" accent2="accent2" accent3="accent3" accent4="accent4" accent5="accent5" accent6="accent6" hlink="hlink" folHlink="folHlink"/>
  <p:hf hdr="0" ftr="0" dt="0"/>
  <p:notesStyle>
    <a:lvl1pPr marL="0" algn="l" defTabSz="91440" rtl="0" eaLnBrk="1" latinLnBrk="1" hangingPunct="1">
      <a:defRPr sz="1200" kern="1200">
        <a:solidFill>
          <a:schemeClr val="tx1"/>
        </a:solidFill>
        <a:latin typeface="+mj-lt"/>
        <a:ea typeface="+mj-ea"/>
        <a:cs typeface="+mj-cs"/>
      </a:defRPr>
    </a:lvl1pPr>
    <a:lvl2pPr marL="457200" algn="l" defTabSz="91440" rtl="0" eaLnBrk="1" latinLnBrk="1" hangingPunct="1">
      <a:defRPr sz="1200" kern="1200">
        <a:solidFill>
          <a:schemeClr val="tx1"/>
        </a:solidFill>
        <a:latin typeface="+mj-lt"/>
        <a:ea typeface="+mj-ea"/>
        <a:cs typeface="+mj-cs"/>
      </a:defRPr>
    </a:lvl2pPr>
    <a:lvl3pPr marL="914400" algn="l" defTabSz="91440" rtl="0" eaLnBrk="1" latinLnBrk="1" hangingPunct="1">
      <a:defRPr sz="1200" kern="1200">
        <a:solidFill>
          <a:schemeClr val="tx1"/>
        </a:solidFill>
        <a:latin typeface="+mj-lt"/>
        <a:ea typeface="+mj-ea"/>
        <a:cs typeface="+mj-cs"/>
      </a:defRPr>
    </a:lvl3pPr>
    <a:lvl4pPr marL="1371600" algn="l" defTabSz="91440" rtl="0" eaLnBrk="1" latinLnBrk="1" hangingPunct="1">
      <a:defRPr sz="1200" kern="1200">
        <a:solidFill>
          <a:schemeClr val="tx1"/>
        </a:solidFill>
        <a:latin typeface="+mj-lt"/>
        <a:ea typeface="+mj-ea"/>
        <a:cs typeface="+mj-cs"/>
      </a:defRPr>
    </a:lvl4pPr>
    <a:lvl5pPr marL="1828800" algn="l" defTabSz="91440" rtl="0" eaLnBrk="1" latinLnBrk="1" hangingPunct="1">
      <a:defRPr sz="1200" kern="1200">
        <a:solidFill>
          <a:schemeClr val="tx1"/>
        </a:solidFill>
        <a:latin typeface="+mj-lt"/>
        <a:ea typeface="+mj-ea"/>
        <a:cs typeface="+mj-cs"/>
      </a:defRPr>
    </a:lvl5pPr>
    <a:lvl6pPr marL="2286000" algn="l" defTabSz="91440" rtl="0" eaLnBrk="1" latinLnBrk="1" hangingPunct="1">
      <a:defRPr sz="1200" kern="1200">
        <a:solidFill>
          <a:schemeClr val="tx1"/>
        </a:solidFill>
        <a:latin typeface="+mj-lt"/>
        <a:ea typeface="+mj-ea"/>
        <a:cs typeface="+mj-cs"/>
      </a:defRPr>
    </a:lvl6pPr>
    <a:lvl7pPr marL="2743200" algn="l" defTabSz="91440" rtl="0" eaLnBrk="1" latinLnBrk="1" hangingPunct="1">
      <a:defRPr sz="1200" kern="1200">
        <a:solidFill>
          <a:schemeClr val="tx1"/>
        </a:solidFill>
        <a:latin typeface="+mj-lt"/>
        <a:ea typeface="+mj-ea"/>
        <a:cs typeface="+mj-cs"/>
      </a:defRPr>
    </a:lvl7pPr>
    <a:lvl8pPr marL="3200400" algn="l" defTabSz="91440" rtl="0" eaLnBrk="1" latinLnBrk="1" hangingPunct="1">
      <a:defRPr sz="1200" kern="1200">
        <a:solidFill>
          <a:schemeClr val="tx1"/>
        </a:solidFill>
        <a:latin typeface="+mj-lt"/>
        <a:ea typeface="+mj-ea"/>
        <a:cs typeface="+mj-cs"/>
      </a:defRPr>
    </a:lvl8pPr>
    <a:lvl9pPr marL="3657600" algn="l" defTabSz="91440" rtl="0" eaLnBrk="1" latinLnBrk="1" hangingPunct="1">
      <a:defRPr sz="1200" kern="1200">
        <a:solidFill>
          <a:schemeClr val="tx1"/>
        </a:solidFill>
        <a:latin typeface="+mj-lt"/>
        <a:ea typeface="+mj-ea"/>
        <a:cs typeface="+mj-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7975" y="685800"/>
            <a:ext cx="624205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lvl="0">
              <a:defRPr/>
            </a:pPr>
            <a:fld id="{09F4262C-968C-4EE9-8164-CE16364706B3}" type="slidenum">
              <a:rPr lang="ja-JP" altLang="en-US" smtClean="0"/>
              <a:pPr lvl="0">
                <a:defRPr/>
              </a:pPr>
              <a:t>7</a:t>
            </a:fld>
            <a:endParaRPr lang="ja-JP" altLang="en-US"/>
          </a:p>
        </p:txBody>
      </p:sp>
    </p:spTree>
    <p:extLst>
      <p:ext uri="{BB962C8B-B14F-4D97-AF65-F5344CB8AC3E}">
        <p14:creationId xmlns:p14="http://schemas.microsoft.com/office/powerpoint/2010/main" val="2702395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58499" y="2180726"/>
            <a:ext cx="10863008" cy="1504733"/>
          </a:xfrm>
        </p:spPr>
        <p:txBody>
          <a:bodyPr/>
          <a:lstStyle/>
          <a:p>
            <a:pPr lvl="0">
              <a:defRPr/>
            </a:pPr>
            <a:r>
              <a:rPr lang="ja-JP" altLang="en-US"/>
              <a:t>クリックしてマスター タイトルのスタイルを編集</a:t>
            </a:r>
          </a:p>
        </p:txBody>
      </p:sp>
      <p:sp>
        <p:nvSpPr>
          <p:cNvPr id="3" name="サブタイトル 2"/>
          <p:cNvSpPr>
            <a:spLocks noGrp="1"/>
          </p:cNvSpPr>
          <p:nvPr>
            <p:ph type="subTitle" idx="1"/>
          </p:nvPr>
        </p:nvSpPr>
        <p:spPr>
          <a:xfrm>
            <a:off x="1917000" y="3977957"/>
            <a:ext cx="8946007" cy="17939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defRPr/>
            </a:pPr>
            <a:r>
              <a:rPr lang="ja-JP" altLang="en-US"/>
              <a:t>クリックしてマスター サブタイトルのスタイルを編集</a:t>
            </a:r>
          </a:p>
        </p:txBody>
      </p:sp>
      <p:sp>
        <p:nvSpPr>
          <p:cNvPr id="4" name="日付プレースホルダー 3"/>
          <p:cNvSpPr>
            <a:spLocks noGrp="1"/>
          </p:cNvSpPr>
          <p:nvPr>
            <p:ph type="dt" sz="half" idx="10"/>
          </p:nvPr>
        </p:nvSpPr>
        <p:spPr/>
        <p:txBody>
          <a:bodyPr/>
          <a:lstStyle/>
          <a:p>
            <a:pPr lvl="0">
              <a:defRPr/>
            </a:pPr>
            <a:fld id="{940A130E-E3B8-4EBE-931F-81B26B8448AA}" type="datetime1">
              <a:rPr lang="ja-JP" altLang="en-US"/>
              <a:pPr lvl="0">
                <a:defRPr/>
              </a:pPr>
              <a:t>2021/9/20</a:t>
            </a:fld>
            <a:endParaRPr lang="ja-JP" altLang="en-US"/>
          </a:p>
        </p:txBody>
      </p:sp>
      <p:sp>
        <p:nvSpPr>
          <p:cNvPr id="5" name="フッター プレースホルダー 4"/>
          <p:cNvSpPr>
            <a:spLocks noGrp="1"/>
          </p:cNvSpPr>
          <p:nvPr>
            <p:ph type="ftr" sz="quarter" idx="11"/>
          </p:nvPr>
        </p:nvSpPr>
        <p:spPr/>
        <p:txBody>
          <a:bodyPr/>
          <a:lstStyle/>
          <a:p>
            <a:pPr lvl="0">
              <a:defRPr/>
            </a:pPr>
            <a:endParaRPr lang="ja-JP" altLang="en-US"/>
          </a:p>
        </p:txBody>
      </p:sp>
      <p:sp>
        <p:nvSpPr>
          <p:cNvPr id="6" name="スライド番号プレースホルダー 5"/>
          <p:cNvSpPr>
            <a:spLocks noGrp="1"/>
          </p:cNvSpPr>
          <p:nvPr>
            <p:ph type="sldNum" sz="quarter" idx="12"/>
          </p:nvPr>
        </p:nvSpPr>
        <p:spPr/>
        <p:txBody>
          <a:bodyPr/>
          <a:lstStyle/>
          <a:p>
            <a:pPr lvl="0">
              <a:defRPr/>
            </a:pPr>
            <a:fld id="{800C6A38-4290-41DD-B95C-4155372FD4AF}" type="slidenum">
              <a:rPr lang="ja-JP" altLang="en-US"/>
              <a:pPr lvl="0">
                <a:defRPr/>
              </a:pPr>
              <a:t>‹#›</a:t>
            </a:fld>
            <a:endParaRPr lang="ja-JP"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挿入" type="objOnly" preserve="1">
  <p:cSld name="挿入">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180726"/>
            <a:ext cx="12780010" cy="1504733"/>
          </a:xfrm>
        </p:spPr>
        <p:txBody>
          <a:bodyPr>
            <a:normAutofit/>
          </a:bodyPr>
          <a:lstStyle>
            <a:lvl1pPr>
              <a:defRPr sz="4400" b="1"/>
            </a:lvl1pPr>
          </a:lstStyle>
          <a:p>
            <a:pPr lvl="0">
              <a:defRPr/>
            </a:pPr>
            <a:r>
              <a:rPr lang="ja-JP" altLang="en-US"/>
              <a:t>クリックしてマスター タイトルのスタイルを編集</a:t>
            </a:r>
          </a:p>
        </p:txBody>
      </p:sp>
      <p:sp>
        <p:nvSpPr>
          <p:cNvPr id="3" name="日付プレースホルダー 3"/>
          <p:cNvSpPr>
            <a:spLocks noGrp="1"/>
          </p:cNvSpPr>
          <p:nvPr>
            <p:ph type="dt" sz="half" idx="10"/>
          </p:nvPr>
        </p:nvSpPr>
        <p:spPr/>
        <p:txBody>
          <a:bodyPr/>
          <a:lstStyle/>
          <a:p>
            <a:pPr lvl="0">
              <a:defRPr/>
            </a:pPr>
            <a:fld id="{CA348888-F454-4AD2-BA62-3AF29D9807C0}" type="datetime1">
              <a:rPr lang="ja-JP" altLang="en-US"/>
              <a:pPr lvl="0">
                <a:defRPr/>
              </a:pPr>
              <a:t>2021/9/20</a:t>
            </a:fld>
            <a:endParaRPr lang="ja-JP" altLang="en-US"/>
          </a:p>
        </p:txBody>
      </p:sp>
      <p:sp>
        <p:nvSpPr>
          <p:cNvPr id="4" name="フッター プレースホルダー 4"/>
          <p:cNvSpPr>
            <a:spLocks noGrp="1"/>
          </p:cNvSpPr>
          <p:nvPr>
            <p:ph type="ftr" sz="quarter" idx="11"/>
          </p:nvPr>
        </p:nvSpPr>
        <p:spPr/>
        <p:txBody>
          <a:bodyPr/>
          <a:lstStyle/>
          <a:p>
            <a:pPr lvl="0">
              <a:defRPr/>
            </a:pPr>
            <a:endParaRPr lang="ja-JP" altLang="en-US"/>
          </a:p>
        </p:txBody>
      </p:sp>
      <p:sp>
        <p:nvSpPr>
          <p:cNvPr id="5" name="スライド番号プレースホルダー 5"/>
          <p:cNvSpPr>
            <a:spLocks noGrp="1"/>
          </p:cNvSpPr>
          <p:nvPr>
            <p:ph type="sldNum" sz="quarter" idx="12"/>
          </p:nvPr>
        </p:nvSpPr>
        <p:spPr/>
        <p:txBody>
          <a:bodyPr/>
          <a:lstStyle/>
          <a:p>
            <a:pPr lvl="0">
              <a:defRPr/>
            </a:pPr>
            <a:fld id="{AD22CD3B-FDDF-4998-970C-76E6E0BEC65F}" type="slidenum">
              <a:rPr lang="ja-JP" altLang="en-US"/>
              <a:pPr lvl="0">
                <a:defRPr/>
              </a:pPr>
              <a:t>‹#›</a:t>
            </a:fld>
            <a:endParaRPr lang="ja-JP"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目次" type="clipArtAndTx" preserve="1">
  <p:cSld name="目次">
    <p:spTree>
      <p:nvGrpSpPr>
        <p:cNvPr id="1" name=""/>
        <p:cNvGrpSpPr/>
        <p:nvPr/>
      </p:nvGrpSpPr>
      <p:grpSpPr>
        <a:xfrm>
          <a:off x="0" y="0"/>
          <a:ext cx="0" cy="0"/>
          <a:chOff x="0" y="0"/>
          <a:chExt cx="0" cy="0"/>
        </a:xfrm>
      </p:grpSpPr>
      <p:sp>
        <p:nvSpPr>
          <p:cNvPr id="2" name="タイトル 1"/>
          <p:cNvSpPr>
            <a:spLocks noGrp="1"/>
          </p:cNvSpPr>
          <p:nvPr>
            <p:ph type="title"/>
          </p:nvPr>
        </p:nvSpPr>
        <p:spPr>
          <a:xfrm>
            <a:off x="638999" y="281122"/>
            <a:ext cx="11502007" cy="1169987"/>
          </a:xfrm>
        </p:spPr>
        <p:txBody>
          <a:bodyPr/>
          <a:lstStyle>
            <a:lvl1pPr>
              <a:defRPr/>
            </a:lvl1pPr>
          </a:lstStyle>
          <a:p>
            <a:pPr lvl="0">
              <a:defRPr/>
            </a:pPr>
            <a:r>
              <a:rPr lang="ja-JP" altLang="en-US"/>
              <a:t>クリックしてマスター タイトルのスタイルを編集</a:t>
            </a:r>
          </a:p>
        </p:txBody>
      </p:sp>
      <p:sp>
        <p:nvSpPr>
          <p:cNvPr id="8" name="テキスト プレースホルダー 7"/>
          <p:cNvSpPr>
            <a:spLocks noGrp="1"/>
          </p:cNvSpPr>
          <p:nvPr>
            <p:ph type="body" sz="quarter" idx="14" hasCustomPrompt="1"/>
          </p:nvPr>
        </p:nvSpPr>
        <p:spPr>
          <a:xfrm>
            <a:off x="2995291" y="2266851"/>
            <a:ext cx="6789402" cy="3290589"/>
          </a:xfrm>
        </p:spPr>
        <p:txBody>
          <a:bodyPr>
            <a:normAutofit/>
          </a:bodyPr>
          <a:lstStyle>
            <a:lvl1pPr>
              <a:lnSpc>
                <a:spcPct val="150000"/>
              </a:lnSpc>
              <a:defRPr sz="2400"/>
            </a:lvl1pPr>
          </a:lstStyle>
          <a:p>
            <a:pPr lvl="0">
              <a:defRPr/>
            </a:pPr>
            <a:r>
              <a:rPr lang="ja-JP" altLang="en-US"/>
              <a:t>序文</a:t>
            </a:r>
          </a:p>
          <a:p>
            <a:pPr lvl="0">
              <a:defRPr/>
            </a:pPr>
            <a:r>
              <a:rPr lang="ja-JP" altLang="en-US"/>
              <a:t>本文 1</a:t>
            </a:r>
          </a:p>
          <a:p>
            <a:pPr lvl="0">
              <a:defRPr/>
            </a:pPr>
            <a:r>
              <a:rPr lang="ja-JP" altLang="en-US"/>
              <a:t>本文 2</a:t>
            </a:r>
          </a:p>
          <a:p>
            <a:pPr lvl="0">
              <a:defRPr/>
            </a:pPr>
            <a:r>
              <a:rPr lang="ja-JP" altLang="en-US"/>
              <a:t>本文 3</a:t>
            </a:r>
          </a:p>
          <a:p>
            <a:pPr lvl="0">
              <a:defRPr/>
            </a:pPr>
            <a:r>
              <a:rPr lang="ja-JP" altLang="en-US"/>
              <a:t>結論</a:t>
            </a:r>
          </a:p>
        </p:txBody>
      </p:sp>
      <p:sp>
        <p:nvSpPr>
          <p:cNvPr id="4" name="日付プレースホルダー 3"/>
          <p:cNvSpPr>
            <a:spLocks noGrp="1"/>
          </p:cNvSpPr>
          <p:nvPr>
            <p:ph type="dt" sz="half" idx="10"/>
          </p:nvPr>
        </p:nvSpPr>
        <p:spPr/>
        <p:txBody>
          <a:bodyPr/>
          <a:lstStyle/>
          <a:p>
            <a:pPr lvl="0">
              <a:defRPr/>
            </a:pPr>
            <a:fld id="{956FEC12-A4C9-4837-AF94-AD867782C04C}" type="datetime1">
              <a:rPr lang="ja-JP" altLang="en-US"/>
              <a:pPr lvl="0">
                <a:defRPr/>
              </a:pPr>
              <a:t>2021/9/20</a:t>
            </a:fld>
            <a:endParaRPr lang="ja-JP" altLang="en-US"/>
          </a:p>
        </p:txBody>
      </p:sp>
      <p:sp>
        <p:nvSpPr>
          <p:cNvPr id="5" name="フッター プレースホルダー 4"/>
          <p:cNvSpPr>
            <a:spLocks noGrp="1"/>
          </p:cNvSpPr>
          <p:nvPr>
            <p:ph type="ftr" sz="quarter" idx="11"/>
          </p:nvPr>
        </p:nvSpPr>
        <p:spPr/>
        <p:txBody>
          <a:bodyPr/>
          <a:lstStyle/>
          <a:p>
            <a:pPr lvl="0">
              <a:defRPr/>
            </a:pPr>
            <a:endParaRPr lang="ja-JP" altLang="en-US"/>
          </a:p>
        </p:txBody>
      </p:sp>
      <p:sp>
        <p:nvSpPr>
          <p:cNvPr id="6" name="スライド番号プレースホルダー 5"/>
          <p:cNvSpPr>
            <a:spLocks noGrp="1"/>
          </p:cNvSpPr>
          <p:nvPr>
            <p:ph type="sldNum" sz="quarter" idx="12"/>
          </p:nvPr>
        </p:nvSpPr>
        <p:spPr/>
        <p:txBody>
          <a:bodyPr/>
          <a:lstStyle/>
          <a:p>
            <a:pPr lvl="0">
              <a:defRPr/>
            </a:pPr>
            <a:fld id="{AD22CD3B-FDDF-4998-970C-76E6E0BEC65F}" type="slidenum">
              <a:rPr lang="ja-JP" altLang="en-US"/>
              <a:pPr lvl="0">
                <a:defRPr/>
              </a:pPr>
              <a:t>‹#›</a:t>
            </a:fld>
            <a:endParaRPr lang="ja-JP"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縦書きタイトルと縦書きテキスト"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65508" y="281122"/>
            <a:ext cx="2875501" cy="5989685"/>
          </a:xfrm>
        </p:spPr>
        <p:txBody>
          <a:bodyPr vert="eaVert"/>
          <a:lstStyle/>
          <a:p>
            <a:pPr lvl="0">
              <a:defRPr/>
            </a:pPr>
            <a:r>
              <a:rPr lang="ja-JP" altLang="en-US"/>
              <a:t>クリックしてマスター タイトルのスタイルを編集</a:t>
            </a:r>
          </a:p>
        </p:txBody>
      </p:sp>
      <p:sp>
        <p:nvSpPr>
          <p:cNvPr id="3" name="縦書きテキスト プレースホルダー 2"/>
          <p:cNvSpPr>
            <a:spLocks noGrp="1"/>
          </p:cNvSpPr>
          <p:nvPr>
            <p:ph type="body" orient="vert" idx="1"/>
          </p:nvPr>
        </p:nvSpPr>
        <p:spPr>
          <a:xfrm>
            <a:off x="638999" y="281122"/>
            <a:ext cx="8413507" cy="5989685"/>
          </a:xfrm>
        </p:spPr>
        <p:txBody>
          <a:bodyPr vert="eaVert"/>
          <a:lstStyle/>
          <a:p>
            <a:pPr lvl="0">
              <a:defRPr/>
            </a:pPr>
            <a:r>
              <a:rPr lang="ja-JP" altLang="en-US"/>
              <a:t>クリックしてマスター テキストのスタイルを編集</a:t>
            </a:r>
          </a:p>
          <a:p>
            <a:pPr lvl="1">
              <a:defRPr/>
            </a:pPr>
            <a:r>
              <a:rPr lang="ja-JP" altLang="en-US"/>
              <a:t>第 2 レベル</a:t>
            </a:r>
          </a:p>
          <a:p>
            <a:pPr lvl="2">
              <a:defRPr/>
            </a:pPr>
            <a:r>
              <a:rPr lang="ja-JP" altLang="en-US"/>
              <a:t>第 3 レベル</a:t>
            </a:r>
          </a:p>
          <a:p>
            <a:pPr lvl="3">
              <a:defRPr/>
            </a:pPr>
            <a:r>
              <a:rPr lang="ja-JP" altLang="en-US"/>
              <a:t>第 4 レベル</a:t>
            </a:r>
          </a:p>
          <a:p>
            <a:pPr lvl="4">
              <a:defRPr/>
            </a:pPr>
            <a:r>
              <a:rPr lang="ja-JP" altLang="en-US"/>
              <a:t>第 5 レベル</a:t>
            </a:r>
          </a:p>
        </p:txBody>
      </p:sp>
      <p:sp>
        <p:nvSpPr>
          <p:cNvPr id="4" name="日付プレースホルダー 3"/>
          <p:cNvSpPr>
            <a:spLocks noGrp="1"/>
          </p:cNvSpPr>
          <p:nvPr>
            <p:ph type="dt" sz="half" idx="10"/>
          </p:nvPr>
        </p:nvSpPr>
        <p:spPr/>
        <p:txBody>
          <a:bodyPr/>
          <a:lstStyle/>
          <a:p>
            <a:pPr lvl="0">
              <a:defRPr/>
            </a:pPr>
            <a:fld id="{957F84A3-4F29-4053-ACFD-1BAF2D3F140C}" type="datetime1">
              <a:rPr lang="ja-JP" altLang="en-US"/>
              <a:pPr lvl="0">
                <a:defRPr/>
              </a:pPr>
              <a:t>2021/9/20</a:t>
            </a:fld>
            <a:endParaRPr lang="ja-JP" altLang="en-US"/>
          </a:p>
        </p:txBody>
      </p:sp>
      <p:sp>
        <p:nvSpPr>
          <p:cNvPr id="5" name="フッター プレースホルダー 4"/>
          <p:cNvSpPr>
            <a:spLocks noGrp="1"/>
          </p:cNvSpPr>
          <p:nvPr>
            <p:ph type="ftr" sz="quarter" idx="11"/>
          </p:nvPr>
        </p:nvSpPr>
        <p:spPr/>
        <p:txBody>
          <a:bodyPr/>
          <a:lstStyle/>
          <a:p>
            <a:pPr lvl="0">
              <a:defRPr/>
            </a:pPr>
            <a:endParaRPr lang="ja-JP" altLang="en-US"/>
          </a:p>
        </p:txBody>
      </p:sp>
      <p:sp>
        <p:nvSpPr>
          <p:cNvPr id="6" name="スライド番号プレースホルダー 5"/>
          <p:cNvSpPr>
            <a:spLocks noGrp="1"/>
          </p:cNvSpPr>
          <p:nvPr>
            <p:ph type="sldNum" sz="quarter" idx="12"/>
          </p:nvPr>
        </p:nvSpPr>
        <p:spPr/>
        <p:txBody>
          <a:bodyPr/>
          <a:lstStyle/>
          <a:p>
            <a:pPr lvl="0">
              <a:defRPr/>
            </a:pPr>
            <a:fld id="{AD22CD3B-FDDF-4998-970C-76E6E0BEC65F}" type="slidenum">
              <a:rPr lang="ja-JP" altLang="en-US"/>
              <a:pPr lvl="0">
                <a:defRPr/>
              </a:pPr>
              <a:t>‹#›</a:t>
            </a:fld>
            <a:endParaRPr lang="ja-JP"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とコンテンツ"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defRPr/>
            </a:pPr>
            <a:r>
              <a:rPr lang="ja-JP" altLang="en-US"/>
              <a:t>クリックしてマスター タイトルのスタイルを編集</a:t>
            </a:r>
          </a:p>
        </p:txBody>
      </p:sp>
      <p:sp>
        <p:nvSpPr>
          <p:cNvPr id="3" name="コンテンツ プレースホルダー 2"/>
          <p:cNvSpPr>
            <a:spLocks noGrp="1"/>
          </p:cNvSpPr>
          <p:nvPr>
            <p:ph idx="1"/>
          </p:nvPr>
        </p:nvSpPr>
        <p:spPr/>
        <p:txBody>
          <a:bodyPr/>
          <a:lstStyle/>
          <a:p>
            <a:pPr lvl="0">
              <a:defRPr/>
            </a:pPr>
            <a:r>
              <a:rPr lang="ja-JP" altLang="en-US"/>
              <a:t>クリックしてマスター テキストのスタイルを編集</a:t>
            </a:r>
          </a:p>
          <a:p>
            <a:pPr lvl="1">
              <a:defRPr/>
            </a:pPr>
            <a:r>
              <a:rPr lang="ja-JP" altLang="en-US"/>
              <a:t>第 2 レベル</a:t>
            </a:r>
          </a:p>
          <a:p>
            <a:pPr lvl="2">
              <a:defRPr/>
            </a:pPr>
            <a:r>
              <a:rPr lang="ja-JP" altLang="en-US"/>
              <a:t>第 3 レベル</a:t>
            </a:r>
          </a:p>
          <a:p>
            <a:pPr lvl="3">
              <a:defRPr/>
            </a:pPr>
            <a:r>
              <a:rPr lang="ja-JP" altLang="en-US"/>
              <a:t>第 4 レベル</a:t>
            </a:r>
          </a:p>
          <a:p>
            <a:pPr lvl="4">
              <a:defRPr/>
            </a:pPr>
            <a:r>
              <a:rPr lang="ja-JP" altLang="en-US"/>
              <a:t>第 5 レベル</a:t>
            </a:r>
          </a:p>
        </p:txBody>
      </p:sp>
      <p:sp>
        <p:nvSpPr>
          <p:cNvPr id="4" name="日付プレースホルダー 3"/>
          <p:cNvSpPr>
            <a:spLocks noGrp="1"/>
          </p:cNvSpPr>
          <p:nvPr>
            <p:ph type="dt" sz="half" idx="10"/>
          </p:nvPr>
        </p:nvSpPr>
        <p:spPr/>
        <p:txBody>
          <a:bodyPr/>
          <a:lstStyle/>
          <a:p>
            <a:pPr lvl="0">
              <a:defRPr/>
            </a:pPr>
            <a:fld id="{4953836A-82A3-4C8B-9D31-CD724F3673ED}" type="datetime1">
              <a:rPr lang="ja-JP" altLang="en-US"/>
              <a:pPr lvl="0">
                <a:defRPr/>
              </a:pPr>
              <a:t>2021/9/20</a:t>
            </a:fld>
            <a:endParaRPr lang="ja-JP" altLang="en-US"/>
          </a:p>
        </p:txBody>
      </p:sp>
      <p:sp>
        <p:nvSpPr>
          <p:cNvPr id="5" name="フッター プレースホルダー 4"/>
          <p:cNvSpPr>
            <a:spLocks noGrp="1"/>
          </p:cNvSpPr>
          <p:nvPr>
            <p:ph type="ftr" sz="quarter" idx="11"/>
          </p:nvPr>
        </p:nvSpPr>
        <p:spPr/>
        <p:txBody>
          <a:bodyPr/>
          <a:lstStyle/>
          <a:p>
            <a:pPr lvl="0">
              <a:defRPr/>
            </a:pPr>
            <a:endParaRPr lang="ja-JP" altLang="en-US"/>
          </a:p>
        </p:txBody>
      </p:sp>
      <p:sp>
        <p:nvSpPr>
          <p:cNvPr id="6" name="スライド番号プレースホルダー 5"/>
          <p:cNvSpPr>
            <a:spLocks noGrp="1"/>
          </p:cNvSpPr>
          <p:nvPr>
            <p:ph type="sldNum" sz="quarter" idx="12"/>
          </p:nvPr>
        </p:nvSpPr>
        <p:spPr/>
        <p:txBody>
          <a:bodyPr/>
          <a:lstStyle/>
          <a:p>
            <a:pPr lvl="0">
              <a:defRPr/>
            </a:pPr>
            <a:fld id="{AD22CD3B-FDDF-4998-970C-76E6E0BEC65F}" type="slidenum">
              <a:rPr lang="ja-JP" altLang="en-US"/>
              <a:pPr lvl="0">
                <a:defRPr/>
              </a:pPr>
              <a:t>‹#›</a:t>
            </a:fld>
            <a:endParaRPr lang="ja-JP"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ブランク" type="blank" preserve="1">
  <p:cSld name="ブランク">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p>
            <a:pPr lvl="0">
              <a:defRPr/>
            </a:pPr>
            <a:fld id="{AD2EBAF6-36D0-4DD8-B695-D4C1B37E35D6}" type="datetime1">
              <a:rPr lang="ja-JP" altLang="en-US"/>
              <a:pPr lvl="0">
                <a:defRPr/>
              </a:pPr>
              <a:t>2021/9/20</a:t>
            </a:fld>
            <a:endParaRPr lang="ja-JP" altLang="en-US"/>
          </a:p>
        </p:txBody>
      </p:sp>
      <p:sp>
        <p:nvSpPr>
          <p:cNvPr id="3" name="フッター プレースホルダー 4"/>
          <p:cNvSpPr>
            <a:spLocks noGrp="1"/>
          </p:cNvSpPr>
          <p:nvPr>
            <p:ph type="ftr" sz="quarter" idx="11"/>
          </p:nvPr>
        </p:nvSpPr>
        <p:spPr/>
        <p:txBody>
          <a:bodyPr/>
          <a:lstStyle/>
          <a:p>
            <a:pPr lvl="0">
              <a:defRPr/>
            </a:pPr>
            <a:endParaRPr lang="ja-JP" altLang="en-US"/>
          </a:p>
        </p:txBody>
      </p:sp>
      <p:sp>
        <p:nvSpPr>
          <p:cNvPr id="4" name="スライド番号プレースホルダー 5"/>
          <p:cNvSpPr>
            <a:spLocks noGrp="1"/>
          </p:cNvSpPr>
          <p:nvPr>
            <p:ph type="sldNum" sz="quarter" idx="12"/>
          </p:nvPr>
        </p:nvSpPr>
        <p:spPr/>
        <p:txBody>
          <a:bodyPr/>
          <a:lstStyle/>
          <a:p>
            <a:pPr lvl="0">
              <a:defRPr/>
            </a:pPr>
            <a:fld id="{AD22CD3B-FDDF-4998-970C-76E6E0BEC65F}" type="slidenum">
              <a:rPr lang="ja-JP" altLang="en-US"/>
              <a:pPr lvl="0">
                <a:defRPr/>
              </a:pPr>
              <a:t>‹#›</a:t>
            </a:fld>
            <a:endParaRPr lang="ja-JP"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セクション見出し"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09531" y="4510951"/>
            <a:ext cx="10863008" cy="1394235"/>
          </a:xfrm>
        </p:spPr>
        <p:txBody>
          <a:bodyPr anchor="t"/>
          <a:lstStyle>
            <a:lvl1pPr algn="l">
              <a:defRPr sz="4000" b="1" cap="all"/>
            </a:lvl1pPr>
          </a:lstStyle>
          <a:p>
            <a:pPr lvl="0">
              <a:defRPr/>
            </a:pPr>
            <a:r>
              <a:rPr lang="ja-JP" altLang="en-US"/>
              <a:t>クリックしてマスター タイトルのスタイルを編集</a:t>
            </a:r>
          </a:p>
        </p:txBody>
      </p:sp>
      <p:sp>
        <p:nvSpPr>
          <p:cNvPr id="3" name="テキスト プレースホルダー 2"/>
          <p:cNvSpPr>
            <a:spLocks noGrp="1"/>
          </p:cNvSpPr>
          <p:nvPr>
            <p:ph type="body" idx="1"/>
          </p:nvPr>
        </p:nvSpPr>
        <p:spPr>
          <a:xfrm>
            <a:off x="1009531" y="2975343"/>
            <a:ext cx="10863008" cy="153560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ja-JP" altLang="en-US"/>
              <a:t>クリックしてマスター テキストのスタイルを編集</a:t>
            </a:r>
          </a:p>
        </p:txBody>
      </p:sp>
      <p:sp>
        <p:nvSpPr>
          <p:cNvPr id="4" name="日付プレースホルダー 3"/>
          <p:cNvSpPr>
            <a:spLocks noGrp="1"/>
          </p:cNvSpPr>
          <p:nvPr>
            <p:ph type="dt" sz="half" idx="10"/>
          </p:nvPr>
        </p:nvSpPr>
        <p:spPr/>
        <p:txBody>
          <a:bodyPr/>
          <a:lstStyle/>
          <a:p>
            <a:pPr lvl="0">
              <a:defRPr/>
            </a:pPr>
            <a:fld id="{60728D28-603B-4EFC-80F8-17E5E9107035}" type="datetime1">
              <a:rPr lang="ja-JP" altLang="en-US"/>
              <a:pPr lvl="0">
                <a:defRPr/>
              </a:pPr>
              <a:t>2021/9/20</a:t>
            </a:fld>
            <a:endParaRPr lang="ja-JP" altLang="en-US"/>
          </a:p>
        </p:txBody>
      </p:sp>
      <p:sp>
        <p:nvSpPr>
          <p:cNvPr id="5" name="フッター プレースホルダー 4"/>
          <p:cNvSpPr>
            <a:spLocks noGrp="1"/>
          </p:cNvSpPr>
          <p:nvPr>
            <p:ph type="ftr" sz="quarter" idx="11"/>
          </p:nvPr>
        </p:nvSpPr>
        <p:spPr/>
        <p:txBody>
          <a:bodyPr/>
          <a:lstStyle/>
          <a:p>
            <a:pPr lvl="0">
              <a:defRPr/>
            </a:pPr>
            <a:endParaRPr lang="ja-JP" altLang="en-US"/>
          </a:p>
        </p:txBody>
      </p:sp>
      <p:sp>
        <p:nvSpPr>
          <p:cNvPr id="6" name="スライド番号プレースホルダー 5"/>
          <p:cNvSpPr>
            <a:spLocks noGrp="1"/>
          </p:cNvSpPr>
          <p:nvPr>
            <p:ph type="sldNum" sz="quarter" idx="12"/>
          </p:nvPr>
        </p:nvSpPr>
        <p:spPr/>
        <p:txBody>
          <a:bodyPr/>
          <a:lstStyle/>
          <a:p>
            <a:pPr lvl="0">
              <a:defRPr/>
            </a:pPr>
            <a:fld id="{AD22CD3B-FDDF-4998-970C-76E6E0BEC65F}" type="slidenum">
              <a:rPr lang="ja-JP" altLang="en-US"/>
              <a:pPr lvl="0">
                <a:defRPr/>
              </a:pPr>
              <a:t>‹#›</a:t>
            </a:fld>
            <a:endParaRPr lang="ja-JP"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 つのコンテンツ"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defRPr/>
            </a:pPr>
            <a:r>
              <a:rPr lang="ja-JP" altLang="en-US"/>
              <a:t>クリックしてマスター タイトルのスタイルを編集</a:t>
            </a:r>
          </a:p>
        </p:txBody>
      </p:sp>
      <p:sp>
        <p:nvSpPr>
          <p:cNvPr id="3" name="コンテンツ プレースホルダー 2"/>
          <p:cNvSpPr>
            <a:spLocks noGrp="1"/>
          </p:cNvSpPr>
          <p:nvPr>
            <p:ph sz="half" idx="1"/>
          </p:nvPr>
        </p:nvSpPr>
        <p:spPr>
          <a:xfrm>
            <a:off x="638999" y="1637982"/>
            <a:ext cx="5644504" cy="4632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2800"/>
            </a:lvl9pPr>
          </a:lstStyle>
          <a:p>
            <a:pPr lvl="0">
              <a:defRPr/>
            </a:pPr>
            <a:r>
              <a:rPr lang="ja-JP" altLang="en-US"/>
              <a:t>クリックしてマスター テキストのスタイルを編集</a:t>
            </a:r>
          </a:p>
          <a:p>
            <a:pPr lvl="1">
              <a:defRPr/>
            </a:pPr>
            <a:r>
              <a:rPr lang="ja-JP" altLang="en-US"/>
              <a:t>第 2 レベル</a:t>
            </a:r>
          </a:p>
          <a:p>
            <a:pPr lvl="2">
              <a:defRPr/>
            </a:pPr>
            <a:r>
              <a:rPr lang="ja-JP" altLang="en-US"/>
              <a:t>第 3 レベル</a:t>
            </a:r>
          </a:p>
          <a:p>
            <a:pPr lvl="3">
              <a:defRPr/>
            </a:pPr>
            <a:r>
              <a:rPr lang="ja-JP" altLang="en-US"/>
              <a:t>第 4 レベル</a:t>
            </a:r>
          </a:p>
          <a:p>
            <a:pPr lvl="4">
              <a:defRPr/>
            </a:pPr>
            <a:r>
              <a:rPr lang="ja-JP" altLang="en-US"/>
              <a:t>第 5 レベル</a:t>
            </a:r>
          </a:p>
        </p:txBody>
      </p:sp>
      <p:sp>
        <p:nvSpPr>
          <p:cNvPr id="4" name="コンテンツ プレースホルダー 3"/>
          <p:cNvSpPr>
            <a:spLocks noGrp="1"/>
          </p:cNvSpPr>
          <p:nvPr>
            <p:ph sz="half" idx="2"/>
          </p:nvPr>
        </p:nvSpPr>
        <p:spPr>
          <a:xfrm>
            <a:off x="6496505" y="1637982"/>
            <a:ext cx="5644504" cy="4632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2800"/>
            </a:lvl9pPr>
          </a:lstStyle>
          <a:p>
            <a:pPr lvl="0">
              <a:defRPr/>
            </a:pPr>
            <a:r>
              <a:rPr lang="ja-JP" altLang="en-US"/>
              <a:t>クリックしてマスター テキストのスタイルを編集</a:t>
            </a:r>
          </a:p>
          <a:p>
            <a:pPr lvl="1">
              <a:defRPr/>
            </a:pPr>
            <a:r>
              <a:rPr lang="ja-JP" altLang="en-US"/>
              <a:t>第 2 レベル</a:t>
            </a:r>
          </a:p>
          <a:p>
            <a:pPr lvl="2">
              <a:defRPr/>
            </a:pPr>
            <a:r>
              <a:rPr lang="ja-JP" altLang="en-US"/>
              <a:t>第 3 レベル</a:t>
            </a:r>
          </a:p>
          <a:p>
            <a:pPr lvl="3">
              <a:defRPr/>
            </a:pPr>
            <a:r>
              <a:rPr lang="ja-JP" altLang="en-US"/>
              <a:t>第 4 レベル</a:t>
            </a:r>
          </a:p>
          <a:p>
            <a:pPr lvl="4">
              <a:defRPr/>
            </a:pPr>
            <a:r>
              <a:rPr lang="ja-JP" altLang="en-US"/>
              <a:t>第 5 レベル</a:t>
            </a:r>
          </a:p>
        </p:txBody>
      </p:sp>
      <p:sp>
        <p:nvSpPr>
          <p:cNvPr id="5" name="日付プレースホルダー 3"/>
          <p:cNvSpPr>
            <a:spLocks noGrp="1"/>
          </p:cNvSpPr>
          <p:nvPr>
            <p:ph type="dt" sz="half" idx="10"/>
          </p:nvPr>
        </p:nvSpPr>
        <p:spPr/>
        <p:txBody>
          <a:bodyPr/>
          <a:lstStyle/>
          <a:p>
            <a:pPr lvl="0">
              <a:defRPr/>
            </a:pPr>
            <a:fld id="{A27A1F4E-0809-4239-8034-C38E431DAF92}" type="datetime1">
              <a:rPr lang="ja-JP" altLang="en-US"/>
              <a:pPr lvl="0">
                <a:defRPr/>
              </a:pPr>
              <a:t>2021/9/20</a:t>
            </a:fld>
            <a:endParaRPr lang="ja-JP" altLang="en-US"/>
          </a:p>
        </p:txBody>
      </p:sp>
      <p:sp>
        <p:nvSpPr>
          <p:cNvPr id="6" name="フッター プレースホルダー 4"/>
          <p:cNvSpPr>
            <a:spLocks noGrp="1"/>
          </p:cNvSpPr>
          <p:nvPr>
            <p:ph type="ftr" sz="quarter" idx="11"/>
          </p:nvPr>
        </p:nvSpPr>
        <p:spPr/>
        <p:txBody>
          <a:bodyPr/>
          <a:lstStyle/>
          <a:p>
            <a:pPr lvl="0">
              <a:defRPr/>
            </a:pPr>
            <a:endParaRPr lang="ja-JP" altLang="en-US"/>
          </a:p>
        </p:txBody>
      </p:sp>
      <p:sp>
        <p:nvSpPr>
          <p:cNvPr id="7" name="スライド番号プレースホルダー 5"/>
          <p:cNvSpPr>
            <a:spLocks noGrp="1"/>
          </p:cNvSpPr>
          <p:nvPr>
            <p:ph type="sldNum" sz="quarter" idx="12"/>
          </p:nvPr>
        </p:nvSpPr>
        <p:spPr/>
        <p:txBody>
          <a:bodyPr/>
          <a:lstStyle/>
          <a:p>
            <a:pPr lvl="0">
              <a:defRPr/>
            </a:pPr>
            <a:fld id="{AD22CD3B-FDDF-4998-970C-76E6E0BEC65F}" type="slidenum">
              <a:rPr lang="ja-JP" altLang="en-US"/>
              <a:pPr lvl="0">
                <a:defRPr/>
              </a:pPr>
              <a:t>‹#›</a:t>
            </a:fld>
            <a:endParaRPr lang="ja-JP"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タイトルのみ"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defRPr/>
            </a:pPr>
            <a:r>
              <a:rPr lang="ja-JP" altLang="en-US"/>
              <a:t>クリックしてマスター タイトルのスタイルを編集</a:t>
            </a:r>
          </a:p>
        </p:txBody>
      </p:sp>
      <p:sp>
        <p:nvSpPr>
          <p:cNvPr id="3" name="日付プレースホルダー 3"/>
          <p:cNvSpPr>
            <a:spLocks noGrp="1"/>
          </p:cNvSpPr>
          <p:nvPr>
            <p:ph type="dt" sz="half" idx="10"/>
          </p:nvPr>
        </p:nvSpPr>
        <p:spPr/>
        <p:txBody>
          <a:bodyPr/>
          <a:lstStyle/>
          <a:p>
            <a:pPr lvl="0">
              <a:defRPr/>
            </a:pPr>
            <a:fld id="{5E0DA496-7307-4E8B-88DE-CB97B48BAB6F}" type="datetime1">
              <a:rPr lang="ja-JP" altLang="en-US"/>
              <a:pPr lvl="0">
                <a:defRPr/>
              </a:pPr>
              <a:t>2021/9/20</a:t>
            </a:fld>
            <a:endParaRPr lang="ja-JP" altLang="en-US"/>
          </a:p>
        </p:txBody>
      </p:sp>
      <p:sp>
        <p:nvSpPr>
          <p:cNvPr id="4" name="フッター プレースホルダー 4"/>
          <p:cNvSpPr>
            <a:spLocks noGrp="1"/>
          </p:cNvSpPr>
          <p:nvPr>
            <p:ph type="ftr" sz="quarter" idx="11"/>
          </p:nvPr>
        </p:nvSpPr>
        <p:spPr/>
        <p:txBody>
          <a:bodyPr/>
          <a:lstStyle/>
          <a:p>
            <a:pPr lvl="0">
              <a:defRPr/>
            </a:pPr>
            <a:endParaRPr lang="ja-JP" altLang="en-US"/>
          </a:p>
        </p:txBody>
      </p:sp>
      <p:sp>
        <p:nvSpPr>
          <p:cNvPr id="5" name="スライド番号プレースホルダー 5"/>
          <p:cNvSpPr>
            <a:spLocks noGrp="1"/>
          </p:cNvSpPr>
          <p:nvPr>
            <p:ph type="sldNum" sz="quarter" idx="12"/>
          </p:nvPr>
        </p:nvSpPr>
        <p:spPr/>
        <p:txBody>
          <a:bodyPr/>
          <a:lstStyle/>
          <a:p>
            <a:pPr lvl="0">
              <a:defRPr/>
            </a:pPr>
            <a:fld id="{AD22CD3B-FDDF-4998-970C-76E6E0BEC65F}" type="slidenum">
              <a:rPr lang="ja-JP" altLang="en-US"/>
              <a:pPr lvl="0">
                <a:defRPr/>
              </a:pPr>
              <a:t>‹#›</a:t>
            </a:fld>
            <a:endParaRPr lang="ja-JP"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表" type="tbl" preserve="1">
  <p:cSld name="表">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defRPr/>
            </a:pPr>
            <a:r>
              <a:rPr lang="ja-JP" altLang="en-US"/>
              <a:t>クリックしてマスター タイトルのスタイルを編集</a:t>
            </a:r>
          </a:p>
        </p:txBody>
      </p:sp>
      <p:sp>
        <p:nvSpPr>
          <p:cNvPr id="3" name="表プレースホルダー 2"/>
          <p:cNvSpPr>
            <a:spLocks noGrp="1"/>
          </p:cNvSpPr>
          <p:nvPr>
            <p:ph type="tbl" sz="quarter" idx="13"/>
          </p:nvPr>
        </p:nvSpPr>
        <p:spPr>
          <a:xfrm>
            <a:off x="637362" y="1681857"/>
            <a:ext cx="11502007" cy="4632044"/>
          </a:xfrm>
        </p:spPr>
        <p:txBody>
          <a:bodyPr/>
          <a:lstStyle>
            <a:lvl1pPr>
              <a:buFontTx/>
              <a:buNone/>
              <a:defRPr/>
            </a:lvl1pPr>
          </a:lstStyle>
          <a:p>
            <a:pPr lvl="0">
              <a:defRPr/>
            </a:pPr>
            <a:r>
              <a:rPr lang="ja-JP" altLang="en-US"/>
              <a:t>表を追加</a:t>
            </a:r>
          </a:p>
        </p:txBody>
      </p:sp>
      <p:sp>
        <p:nvSpPr>
          <p:cNvPr id="4" name="日付プレースホルダー 3"/>
          <p:cNvSpPr>
            <a:spLocks noGrp="1"/>
          </p:cNvSpPr>
          <p:nvPr>
            <p:ph type="dt" sz="half" idx="10"/>
          </p:nvPr>
        </p:nvSpPr>
        <p:spPr/>
        <p:txBody>
          <a:bodyPr/>
          <a:lstStyle/>
          <a:p>
            <a:pPr lvl="0">
              <a:defRPr/>
            </a:pPr>
            <a:fld id="{58721E90-850C-410B-8B89-8394F580CFDA}" type="datetime1">
              <a:rPr lang="ja-JP" altLang="en-US"/>
              <a:pPr lvl="0">
                <a:defRPr/>
              </a:pPr>
              <a:t>2021/9/20</a:t>
            </a:fld>
            <a:endParaRPr lang="ja-JP" altLang="en-US"/>
          </a:p>
        </p:txBody>
      </p:sp>
      <p:sp>
        <p:nvSpPr>
          <p:cNvPr id="5" name="フッター プレースホルダー 4"/>
          <p:cNvSpPr>
            <a:spLocks noGrp="1"/>
          </p:cNvSpPr>
          <p:nvPr>
            <p:ph type="ftr" sz="quarter" idx="11"/>
          </p:nvPr>
        </p:nvSpPr>
        <p:spPr/>
        <p:txBody>
          <a:bodyPr/>
          <a:lstStyle/>
          <a:p>
            <a:pPr lvl="0">
              <a:defRPr/>
            </a:pPr>
            <a:endParaRPr lang="ja-JP" altLang="en-US"/>
          </a:p>
        </p:txBody>
      </p:sp>
      <p:sp>
        <p:nvSpPr>
          <p:cNvPr id="6" name="スライド番号プレースホルダー 5"/>
          <p:cNvSpPr>
            <a:spLocks noGrp="1"/>
          </p:cNvSpPr>
          <p:nvPr>
            <p:ph type="sldNum" sz="quarter" idx="12"/>
          </p:nvPr>
        </p:nvSpPr>
        <p:spPr/>
        <p:txBody>
          <a:bodyPr/>
          <a:lstStyle/>
          <a:p>
            <a:pPr lvl="0">
              <a:defRPr/>
            </a:pPr>
            <a:fld id="{AD22CD3B-FDDF-4998-970C-76E6E0BEC65F}" type="slidenum">
              <a:rPr lang="ja-JP" altLang="en-US"/>
              <a:pPr lvl="0">
                <a:defRPr/>
              </a:pPr>
              <a:t>‹#›</a:t>
            </a:fld>
            <a:endParaRPr lang="ja-JP"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 つのコンテンツ" type="fourObj" preserve="1">
  <p:cSld name="4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defRPr/>
            </a:pPr>
            <a:r>
              <a:rPr lang="ja-JP" altLang="en-US"/>
              <a:t>クリックしてマスター タイトルのスタイルを編集</a:t>
            </a:r>
          </a:p>
        </p:txBody>
      </p:sp>
      <p:sp>
        <p:nvSpPr>
          <p:cNvPr id="3" name="コンテンツ プレースホルダー 2"/>
          <p:cNvSpPr>
            <a:spLocks noGrp="1"/>
          </p:cNvSpPr>
          <p:nvPr>
            <p:ph sz="quarter" idx="1"/>
          </p:nvPr>
        </p:nvSpPr>
        <p:spPr>
          <a:xfrm>
            <a:off x="638999" y="1637982"/>
            <a:ext cx="5644504" cy="224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ja-JP" altLang="en-US"/>
              <a:t>クリックしてマスター テキストのスタイルを編集</a:t>
            </a:r>
          </a:p>
          <a:p>
            <a:pPr lvl="1">
              <a:defRPr/>
            </a:pPr>
            <a:r>
              <a:rPr lang="ja-JP" altLang="en-US"/>
              <a:t>第 2 レベル</a:t>
            </a:r>
          </a:p>
          <a:p>
            <a:pPr lvl="2">
              <a:defRPr/>
            </a:pPr>
            <a:r>
              <a:rPr lang="ja-JP" altLang="en-US"/>
              <a:t>第 3 レベル</a:t>
            </a:r>
          </a:p>
          <a:p>
            <a:pPr lvl="3">
              <a:defRPr/>
            </a:pPr>
            <a:r>
              <a:rPr lang="ja-JP" altLang="en-US"/>
              <a:t>第 4 レベル</a:t>
            </a:r>
          </a:p>
          <a:p>
            <a:pPr lvl="4">
              <a:defRPr/>
            </a:pPr>
            <a:r>
              <a:rPr lang="ja-JP" altLang="en-US"/>
              <a:t>第 5 レベル</a:t>
            </a:r>
          </a:p>
        </p:txBody>
      </p:sp>
      <p:sp>
        <p:nvSpPr>
          <p:cNvPr id="4" name="コンテンツ プレースホルダー 3"/>
          <p:cNvSpPr>
            <a:spLocks noGrp="1"/>
          </p:cNvSpPr>
          <p:nvPr>
            <p:ph sz="quarter" idx="2"/>
          </p:nvPr>
        </p:nvSpPr>
        <p:spPr>
          <a:xfrm>
            <a:off x="6496505" y="1637982"/>
            <a:ext cx="5644504" cy="224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ja-JP" altLang="en-US"/>
              <a:t>クリックしてマスター テキストのスタイルを編集</a:t>
            </a:r>
          </a:p>
          <a:p>
            <a:pPr lvl="1">
              <a:defRPr/>
            </a:pPr>
            <a:r>
              <a:rPr lang="ja-JP" altLang="en-US"/>
              <a:t>第 2 レベル</a:t>
            </a:r>
          </a:p>
          <a:p>
            <a:pPr lvl="2">
              <a:defRPr/>
            </a:pPr>
            <a:r>
              <a:rPr lang="ja-JP" altLang="en-US"/>
              <a:t>第 3 レベル</a:t>
            </a:r>
          </a:p>
          <a:p>
            <a:pPr lvl="3">
              <a:defRPr/>
            </a:pPr>
            <a:r>
              <a:rPr lang="ja-JP" altLang="en-US"/>
              <a:t>第 4 レベル</a:t>
            </a:r>
          </a:p>
          <a:p>
            <a:pPr lvl="4">
              <a:defRPr/>
            </a:pPr>
            <a:r>
              <a:rPr lang="ja-JP" altLang="en-US"/>
              <a:t>第 5 レベル</a:t>
            </a:r>
          </a:p>
        </p:txBody>
      </p:sp>
      <p:sp>
        <p:nvSpPr>
          <p:cNvPr id="5" name="コンテンツ プレースホルダー 4"/>
          <p:cNvSpPr>
            <a:spLocks noGrp="1"/>
          </p:cNvSpPr>
          <p:nvPr>
            <p:ph sz="quarter" idx="3"/>
          </p:nvPr>
        </p:nvSpPr>
        <p:spPr>
          <a:xfrm>
            <a:off x="637362" y="4078291"/>
            <a:ext cx="5644504" cy="224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ja-JP" altLang="en-US"/>
              <a:t>クリックしてマスター テキストのスタイルを編集</a:t>
            </a:r>
          </a:p>
          <a:p>
            <a:pPr lvl="1">
              <a:defRPr/>
            </a:pPr>
            <a:r>
              <a:rPr lang="ja-JP" altLang="en-US"/>
              <a:t>第 2 レベル</a:t>
            </a:r>
          </a:p>
          <a:p>
            <a:pPr lvl="2">
              <a:defRPr/>
            </a:pPr>
            <a:r>
              <a:rPr lang="ja-JP" altLang="en-US"/>
              <a:t>第 3 レベル</a:t>
            </a:r>
          </a:p>
          <a:p>
            <a:pPr lvl="3">
              <a:defRPr/>
            </a:pPr>
            <a:r>
              <a:rPr lang="ja-JP" altLang="en-US"/>
              <a:t>第 4 レベル</a:t>
            </a:r>
          </a:p>
          <a:p>
            <a:pPr lvl="4">
              <a:defRPr/>
            </a:pPr>
            <a:r>
              <a:rPr lang="ja-JP" altLang="en-US"/>
              <a:t>第 5 レベル</a:t>
            </a:r>
          </a:p>
        </p:txBody>
      </p:sp>
      <p:sp>
        <p:nvSpPr>
          <p:cNvPr id="6" name="コンテンツ プレースホルダー 5"/>
          <p:cNvSpPr>
            <a:spLocks noGrp="1"/>
          </p:cNvSpPr>
          <p:nvPr>
            <p:ph sz="quarter" idx="4"/>
          </p:nvPr>
        </p:nvSpPr>
        <p:spPr>
          <a:xfrm>
            <a:off x="6494866" y="4078291"/>
            <a:ext cx="5644504" cy="224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ja-JP" altLang="en-US"/>
              <a:t>クリックしてマスター テキストのスタイルを編集</a:t>
            </a:r>
          </a:p>
          <a:p>
            <a:pPr lvl="1">
              <a:defRPr/>
            </a:pPr>
            <a:r>
              <a:rPr lang="ja-JP" altLang="en-US"/>
              <a:t>第 2 レベル</a:t>
            </a:r>
          </a:p>
          <a:p>
            <a:pPr lvl="2">
              <a:defRPr/>
            </a:pPr>
            <a:r>
              <a:rPr lang="ja-JP" altLang="en-US"/>
              <a:t>第 3 レベル</a:t>
            </a:r>
          </a:p>
          <a:p>
            <a:pPr lvl="3">
              <a:defRPr/>
            </a:pPr>
            <a:r>
              <a:rPr lang="ja-JP" altLang="en-US"/>
              <a:t>第 4 レベル</a:t>
            </a:r>
          </a:p>
          <a:p>
            <a:pPr lvl="4">
              <a:defRPr/>
            </a:pPr>
            <a:r>
              <a:rPr lang="ja-JP" altLang="en-US"/>
              <a:t>第 5 レベル</a:t>
            </a:r>
          </a:p>
        </p:txBody>
      </p:sp>
      <p:sp>
        <p:nvSpPr>
          <p:cNvPr id="7" name="日付プレースホルダー 3"/>
          <p:cNvSpPr>
            <a:spLocks noGrp="1"/>
          </p:cNvSpPr>
          <p:nvPr>
            <p:ph type="dt" sz="half" idx="10"/>
          </p:nvPr>
        </p:nvSpPr>
        <p:spPr/>
        <p:txBody>
          <a:bodyPr/>
          <a:lstStyle/>
          <a:p>
            <a:pPr lvl="0">
              <a:defRPr/>
            </a:pPr>
            <a:fld id="{5ACE7E28-9336-4363-8674-B91477D8F243}" type="datetime1">
              <a:rPr lang="ja-JP" altLang="en-US"/>
              <a:pPr lvl="0">
                <a:defRPr/>
              </a:pPr>
              <a:t>2021/9/20</a:t>
            </a:fld>
            <a:endParaRPr lang="ja-JP" altLang="en-US"/>
          </a:p>
        </p:txBody>
      </p:sp>
      <p:sp>
        <p:nvSpPr>
          <p:cNvPr id="8" name="フッター プレースホルダー 4"/>
          <p:cNvSpPr>
            <a:spLocks noGrp="1"/>
          </p:cNvSpPr>
          <p:nvPr>
            <p:ph type="ftr" sz="quarter" idx="11"/>
          </p:nvPr>
        </p:nvSpPr>
        <p:spPr/>
        <p:txBody>
          <a:bodyPr/>
          <a:lstStyle/>
          <a:p>
            <a:pPr lvl="0">
              <a:defRPr/>
            </a:pPr>
            <a:endParaRPr lang="ja-JP" altLang="en-US"/>
          </a:p>
        </p:txBody>
      </p:sp>
      <p:sp>
        <p:nvSpPr>
          <p:cNvPr id="9" name="スライド番号プレースホルダー 5"/>
          <p:cNvSpPr>
            <a:spLocks noGrp="1"/>
          </p:cNvSpPr>
          <p:nvPr>
            <p:ph type="sldNum" sz="quarter" idx="12"/>
          </p:nvPr>
        </p:nvSpPr>
        <p:spPr/>
        <p:txBody>
          <a:bodyPr/>
          <a:lstStyle/>
          <a:p>
            <a:pPr lvl="0">
              <a:defRPr/>
            </a:pPr>
            <a:fld id="{AD22CD3B-FDDF-4998-970C-76E6E0BEC65F}" type="slidenum">
              <a:rPr lang="ja-JP" altLang="en-US"/>
              <a:pPr lvl="0">
                <a:defRPr/>
              </a:pPr>
              <a:t>‹#›</a:t>
            </a:fld>
            <a:endParaRPr lang="ja-JP"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4969" y="4913947"/>
            <a:ext cx="7668007" cy="580119"/>
          </a:xfrm>
        </p:spPr>
        <p:txBody>
          <a:bodyPr anchor="b"/>
          <a:lstStyle>
            <a:lvl1pPr algn="l">
              <a:defRPr sz="2000" b="1"/>
            </a:lvl1pPr>
          </a:lstStyle>
          <a:p>
            <a:pPr lvl="0">
              <a:defRPr/>
            </a:pPr>
            <a:r>
              <a:rPr lang="ja-JP" altLang="en-US"/>
              <a:t>クリックしてマスター タイトルのスタイルを編集</a:t>
            </a:r>
          </a:p>
        </p:txBody>
      </p:sp>
      <p:sp>
        <p:nvSpPr>
          <p:cNvPr id="3" name="図プレースホルダー 2"/>
          <p:cNvSpPr>
            <a:spLocks noGrp="1"/>
          </p:cNvSpPr>
          <p:nvPr>
            <p:ph type="pic" idx="1"/>
          </p:nvPr>
        </p:nvSpPr>
        <p:spPr>
          <a:xfrm>
            <a:off x="2504969" y="627243"/>
            <a:ext cx="7668007" cy="421195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defRPr/>
            </a:pPr>
            <a:r>
              <a:rPr lang="ja-JP" altLang="en-US"/>
              <a:t>図を追加</a:t>
            </a:r>
          </a:p>
        </p:txBody>
      </p:sp>
      <p:sp>
        <p:nvSpPr>
          <p:cNvPr id="4" name="テキスト プレースホルダー 3"/>
          <p:cNvSpPr>
            <a:spLocks noGrp="1"/>
          </p:cNvSpPr>
          <p:nvPr>
            <p:ph type="body" sz="half" idx="2"/>
          </p:nvPr>
        </p:nvSpPr>
        <p:spPr>
          <a:xfrm>
            <a:off x="2504969" y="5494066"/>
            <a:ext cx="7668007" cy="82386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ja-JP" altLang="en-US"/>
              <a:t>クリックしてマスター テキストのスタイルを編集</a:t>
            </a:r>
          </a:p>
        </p:txBody>
      </p:sp>
      <p:sp>
        <p:nvSpPr>
          <p:cNvPr id="5" name="日付プレースホルダー 3"/>
          <p:cNvSpPr>
            <a:spLocks noGrp="1"/>
          </p:cNvSpPr>
          <p:nvPr>
            <p:ph type="dt" sz="half" idx="10"/>
          </p:nvPr>
        </p:nvSpPr>
        <p:spPr/>
        <p:txBody>
          <a:bodyPr/>
          <a:lstStyle/>
          <a:p>
            <a:pPr lvl="0">
              <a:defRPr/>
            </a:pPr>
            <a:fld id="{5ACE7E28-9336-4363-8674-B91477D8F243}" type="datetime1">
              <a:rPr lang="ja-JP" altLang="en-US"/>
              <a:pPr lvl="0">
                <a:defRPr/>
              </a:pPr>
              <a:t>2021/9/20</a:t>
            </a:fld>
            <a:endParaRPr lang="ja-JP" altLang="en-US"/>
          </a:p>
        </p:txBody>
      </p:sp>
      <p:sp>
        <p:nvSpPr>
          <p:cNvPr id="6" name="フッター プレースホルダー 4"/>
          <p:cNvSpPr>
            <a:spLocks noGrp="1"/>
          </p:cNvSpPr>
          <p:nvPr>
            <p:ph type="ftr" sz="quarter" idx="11"/>
          </p:nvPr>
        </p:nvSpPr>
        <p:spPr/>
        <p:txBody>
          <a:bodyPr/>
          <a:lstStyle/>
          <a:p>
            <a:pPr lvl="0">
              <a:defRPr/>
            </a:pPr>
            <a:endParaRPr lang="ja-JP" altLang="en-US"/>
          </a:p>
        </p:txBody>
      </p:sp>
      <p:sp>
        <p:nvSpPr>
          <p:cNvPr id="7" name="スライド番号プレースホルダー 5"/>
          <p:cNvSpPr>
            <a:spLocks noGrp="1"/>
          </p:cNvSpPr>
          <p:nvPr>
            <p:ph type="sldNum" sz="quarter" idx="12"/>
          </p:nvPr>
        </p:nvSpPr>
        <p:spPr/>
        <p:txBody>
          <a:bodyPr/>
          <a:lstStyle/>
          <a:p>
            <a:pPr lvl="0">
              <a:defRPr/>
            </a:pPr>
            <a:fld id="{AD22CD3B-FDDF-4998-970C-76E6E0BEC65F}" type="slidenum">
              <a:rPr lang="ja-JP" altLang="en-US"/>
              <a:pPr lvl="0">
                <a:defRPr/>
              </a:pPr>
              <a:t>‹#›</a:t>
            </a:fld>
            <a:endParaRPr lang="ja-JP"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hinkfree Office">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38999" y="281122"/>
            <a:ext cx="11502007" cy="1169987"/>
          </a:xfrm>
          <a:prstGeom prst="rect">
            <a:avLst/>
          </a:prstGeom>
        </p:spPr>
        <p:txBody>
          <a:bodyPr vert="horz" lIns="91440" tIns="45720" rIns="91440" bIns="45720" anchor="ctr">
            <a:normAutofit/>
          </a:bodyPr>
          <a:lstStyle/>
          <a:p>
            <a:pPr lvl="0">
              <a:defRPr/>
            </a:pPr>
            <a:r>
              <a:rPr lang="ja-JP" altLang="en-US"/>
              <a:t>クリックしてマスター タイトルのスタイルを編集</a:t>
            </a:r>
          </a:p>
        </p:txBody>
      </p:sp>
      <p:sp>
        <p:nvSpPr>
          <p:cNvPr id="3" name="テキスト プレースホルダー 2"/>
          <p:cNvSpPr>
            <a:spLocks noGrp="1"/>
          </p:cNvSpPr>
          <p:nvPr>
            <p:ph type="body" idx="1"/>
          </p:nvPr>
        </p:nvSpPr>
        <p:spPr>
          <a:xfrm>
            <a:off x="638999" y="1637982"/>
            <a:ext cx="11502007" cy="4632825"/>
          </a:xfrm>
          <a:prstGeom prst="rect">
            <a:avLst/>
          </a:prstGeom>
        </p:spPr>
        <p:txBody>
          <a:bodyPr vert="horz" lIns="91440" tIns="45720" rIns="91440" bIns="45720">
            <a:normAutofit/>
          </a:bodyPr>
          <a:lstStyle/>
          <a:p>
            <a:pPr lvl="0">
              <a:defRPr/>
            </a:pPr>
            <a:r>
              <a:rPr lang="ja-JP" altLang="en-US"/>
              <a:t>クリックしてマスター テキストのスタイルを編集</a:t>
            </a:r>
          </a:p>
          <a:p>
            <a:pPr lvl="1">
              <a:defRPr/>
            </a:pPr>
            <a:r>
              <a:rPr lang="ja-JP" altLang="en-US"/>
              <a:t>第 2 レベル</a:t>
            </a:r>
          </a:p>
          <a:p>
            <a:pPr lvl="2">
              <a:defRPr/>
            </a:pPr>
            <a:r>
              <a:rPr lang="ja-JP" altLang="en-US"/>
              <a:t>第 3 レベル</a:t>
            </a:r>
          </a:p>
          <a:p>
            <a:pPr lvl="3">
              <a:defRPr/>
            </a:pPr>
            <a:r>
              <a:rPr lang="ja-JP" altLang="en-US"/>
              <a:t>第 4 レベル</a:t>
            </a:r>
          </a:p>
          <a:p>
            <a:pPr lvl="4">
              <a:defRPr/>
            </a:pPr>
            <a:r>
              <a:rPr lang="ja-JP" altLang="en-US"/>
              <a:t>第 5 レベル</a:t>
            </a:r>
          </a:p>
        </p:txBody>
      </p:sp>
      <p:sp>
        <p:nvSpPr>
          <p:cNvPr id="4" name="日付プレースホルダー 3"/>
          <p:cNvSpPr>
            <a:spLocks noGrp="1"/>
          </p:cNvSpPr>
          <p:nvPr>
            <p:ph type="dt" sz="half" idx="2"/>
          </p:nvPr>
        </p:nvSpPr>
        <p:spPr>
          <a:xfrm>
            <a:off x="638999" y="6506429"/>
            <a:ext cx="2982001" cy="373745"/>
          </a:xfrm>
          <a:prstGeom prst="rect">
            <a:avLst/>
          </a:prstGeom>
        </p:spPr>
        <p:txBody>
          <a:bodyPr vert="horz" lIns="91440" tIns="45720" rIns="91440" bIns="45720" anchor="ctr"/>
          <a:lstStyle>
            <a:lvl1pPr algn="l">
              <a:defRPr sz="1200">
                <a:solidFill>
                  <a:schemeClr val="tx1">
                    <a:tint val="75000"/>
                  </a:schemeClr>
                </a:solidFill>
              </a:defRPr>
            </a:lvl1pPr>
          </a:lstStyle>
          <a:p>
            <a:pPr lvl="0">
              <a:defRPr/>
            </a:pPr>
            <a:fld id="{D422D86A-5F52-4165-8473-F1B836277586}" type="datetime1">
              <a:rPr lang="ja-JP" altLang="en-US"/>
              <a:pPr lvl="0">
                <a:defRPr/>
              </a:pPr>
              <a:t>2021/9/20</a:t>
            </a:fld>
            <a:endParaRPr lang="ja-JP" altLang="en-US"/>
          </a:p>
        </p:txBody>
      </p:sp>
      <p:sp>
        <p:nvSpPr>
          <p:cNvPr id="5" name="フッター プレースホルダー 4"/>
          <p:cNvSpPr>
            <a:spLocks noGrp="1"/>
          </p:cNvSpPr>
          <p:nvPr>
            <p:ph type="ftr" sz="quarter" idx="3"/>
          </p:nvPr>
        </p:nvSpPr>
        <p:spPr>
          <a:xfrm>
            <a:off x="4366503" y="6506429"/>
            <a:ext cx="4047002" cy="373745"/>
          </a:xfrm>
          <a:prstGeom prst="rect">
            <a:avLst/>
          </a:prstGeom>
        </p:spPr>
        <p:txBody>
          <a:bodyPr vert="horz" lIns="91440" tIns="45720" rIns="91440" bIns="45720" anchor="ctr"/>
          <a:lstStyle>
            <a:lvl1pPr algn="ctr">
              <a:defRPr sz="1200">
                <a:solidFill>
                  <a:schemeClr val="tx1">
                    <a:tint val="75000"/>
                  </a:schemeClr>
                </a:solidFill>
              </a:defRPr>
            </a:lvl1pPr>
          </a:lstStyle>
          <a:p>
            <a:pPr lvl="0">
              <a:defRPr/>
            </a:pPr>
            <a:endParaRPr lang="ja-JP" altLang="en-US"/>
          </a:p>
        </p:txBody>
      </p:sp>
      <p:sp>
        <p:nvSpPr>
          <p:cNvPr id="6" name="スライド番号プレースホルダー 5"/>
          <p:cNvSpPr>
            <a:spLocks noGrp="1"/>
          </p:cNvSpPr>
          <p:nvPr>
            <p:ph type="sldNum" sz="quarter" idx="4"/>
          </p:nvPr>
        </p:nvSpPr>
        <p:spPr>
          <a:xfrm>
            <a:off x="9159007" y="6506429"/>
            <a:ext cx="2982001" cy="373745"/>
          </a:xfrm>
          <a:prstGeom prst="rect">
            <a:avLst/>
          </a:prstGeom>
        </p:spPr>
        <p:txBody>
          <a:bodyPr vert="horz" lIns="91440" tIns="45720" rIns="91440" bIns="45720" anchor="ctr"/>
          <a:lstStyle>
            <a:lvl1pPr algn="r">
              <a:defRPr sz="1200">
                <a:solidFill>
                  <a:schemeClr val="tx1">
                    <a:tint val="75000"/>
                  </a:schemeClr>
                </a:solidFill>
              </a:defRPr>
            </a:lvl1pPr>
          </a:lstStyle>
          <a:p>
            <a:pPr lvl="0">
              <a:defRPr/>
            </a:pPr>
            <a:fld id="{AD22CD3B-FDDF-4998-970C-76E6E0BEC65F}" type="slidenum">
              <a:rPr lang="ja-JP" altLang="en-US"/>
              <a:pPr lvl="0">
                <a:defRPr/>
              </a:pPr>
              <a:t>‹#›</a:t>
            </a:fld>
            <a:endParaRPr lang="ja-JP" altLang="en-US"/>
          </a:p>
        </p:txBody>
      </p:sp>
    </p:spTree>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Lst>
  <p:transition/>
  <p:hf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a:lvl2pPr rtl="0" eaLnBrk="1" latinLnBrk="1" hangingPunct="1">
        <a:defRPr>
          <a:solidFill>
            <a:schemeClr val="tx2"/>
          </a:solidFill>
        </a:defRPr>
      </a:lvl2pPr>
      <a:lvl3pPr rtl="0" eaLnBrk="1" latinLnBrk="1" hangingPunct="1">
        <a:defRPr>
          <a:solidFill>
            <a:schemeClr val="tx2"/>
          </a:solidFill>
        </a:defRPr>
      </a:lvl3pPr>
      <a:lvl4pPr rtl="0" eaLnBrk="1" latinLnBrk="1" hangingPunct="1">
        <a:defRPr>
          <a:solidFill>
            <a:schemeClr val="tx2"/>
          </a:solidFill>
        </a:defRPr>
      </a:lvl4pPr>
      <a:lvl5pPr rtl="0" eaLnBrk="1" latinLnBrk="1" hangingPunct="1">
        <a:defRPr>
          <a:solidFill>
            <a:schemeClr val="tx2"/>
          </a:solidFill>
        </a:defRPr>
      </a:lvl5pPr>
      <a:lvl6pPr rtl="0" eaLnBrk="1" latinLnBrk="1" hangingPunct="1">
        <a:defRPr>
          <a:solidFill>
            <a:schemeClr val="tx2"/>
          </a:solidFill>
        </a:defRPr>
      </a:lvl6pPr>
      <a:lvl7pPr rtl="0" eaLnBrk="1" latinLnBrk="1" hangingPunct="1">
        <a:defRPr>
          <a:solidFill>
            <a:schemeClr val="tx2"/>
          </a:solidFill>
        </a:defRPr>
      </a:lvl7pPr>
      <a:lvl8pPr rtl="0" eaLnBrk="1" latinLnBrk="1" hangingPunct="1">
        <a:defRPr>
          <a:solidFill>
            <a:schemeClr val="tx2"/>
          </a:solidFill>
        </a:defRPr>
      </a:lvl8pPr>
      <a:lvl9pPr rtl="0" eaLnBrk="1" latinLnBrk="1" hangingPunct="1">
        <a:defRPr>
          <a:solidFill>
            <a:schemeClr val="tx2"/>
          </a:solidFill>
        </a:defRPr>
      </a:lvl9pPr>
    </p:titleStyle>
    <p:bodyStyle>
      <a:lvl1pPr marL="342900" indent="-342900" algn="l" defTabSz="914400" rtl="0" eaLnBrk="1" latinLnBrk="1" hangingPunct="1">
        <a:spcBef>
          <a:spcPct val="20000"/>
        </a:spcBef>
        <a:buFont typeface="Arial"/>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a:buChar char="•"/>
        <a:defRPr sz="2000" kern="1200">
          <a:solidFill>
            <a:schemeClr val="tx1"/>
          </a:solidFill>
          <a:latin typeface="+mn-lt"/>
          <a:ea typeface="+mn-ea"/>
          <a:cs typeface="+mn-cs"/>
        </a:defRPr>
      </a:lvl9pPr>
    </p:bodyStyle>
    <p:otherStyle>
      <a:defPPr>
        <a:defRPr lang="ja-JP"/>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ak-mediconsu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xy" rotWithShape="1">
          <a:gsLst>
            <a:gs pos="24000">
              <a:schemeClr val="accent4">
                <a:lumMod val="40000"/>
                <a:lumOff val="60000"/>
                <a:alpha val="100000"/>
              </a:schemeClr>
            </a:gs>
            <a:gs pos="100000">
              <a:schemeClr val="accent6">
                <a:lumMod val="40000"/>
                <a:lumOff val="60000"/>
                <a:alpha val="100000"/>
              </a:schemeClr>
            </a:gs>
            <a:gs pos="50000">
              <a:schemeClr val="accent5">
                <a:lumMod val="40000"/>
                <a:lumOff val="60000"/>
                <a:alpha val="100000"/>
              </a:schemeClr>
            </a:gs>
            <a:gs pos="75000">
              <a:schemeClr val="accent1">
                <a:lumMod val="60000"/>
                <a:lumOff val="40000"/>
                <a:alpha val="100000"/>
              </a:schemeClr>
            </a:gs>
          </a:gsLst>
          <a:lin ang="5400000" scaled="0"/>
          <a:tileRect/>
        </a:gradFill>
        <a:effectLst/>
      </p:bgPr>
    </p:bg>
    <p:spTree>
      <p:nvGrpSpPr>
        <p:cNvPr id="1" name=""/>
        <p:cNvGrpSpPr/>
        <p:nvPr/>
      </p:nvGrpSpPr>
      <p:grpSpPr>
        <a:xfrm>
          <a:off x="0" y="0"/>
          <a:ext cx="0" cy="0"/>
          <a:chOff x="0" y="0"/>
          <a:chExt cx="0" cy="0"/>
        </a:xfrm>
      </p:grpSpPr>
      <p:sp>
        <p:nvSpPr>
          <p:cNvPr id="5" name="正方形/長方形 4"/>
          <p:cNvSpPr/>
          <p:nvPr/>
        </p:nvSpPr>
        <p:spPr>
          <a:xfrm>
            <a:off x="2297096" y="2432565"/>
            <a:ext cx="7567349" cy="576620"/>
          </a:xfrm>
          <a:prstGeom prst="rect">
            <a:avLst/>
          </a:prstGeom>
          <a:noFill/>
          <a:ln w="25400" algn="ctr">
            <a:solidFill>
              <a:srgbClr val="FF0000"/>
            </a:solidFill>
          </a:ln>
        </p:spPr>
        <p:style>
          <a:lnRef idx="2">
            <a:schemeClr val="accent1">
              <a:shade val="2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algn="ctr">
              <a:defRPr/>
            </a:pPr>
            <a:endParaRPr lang="ja-JP" altLang="en-US"/>
          </a:p>
        </p:txBody>
      </p:sp>
      <p:sp>
        <p:nvSpPr>
          <p:cNvPr id="6" name="テキスト ボックス 5"/>
          <p:cNvSpPr txBox="1"/>
          <p:nvPr/>
        </p:nvSpPr>
        <p:spPr>
          <a:xfrm>
            <a:off x="2615005" y="2532071"/>
            <a:ext cx="6931530" cy="677108"/>
          </a:xfrm>
          <a:prstGeom prst="rect">
            <a:avLst/>
          </a:prstGeom>
        </p:spPr>
        <p:txBody>
          <a:bodyPr wrap="square">
            <a:spAutoFit/>
          </a:bodyPr>
          <a:lstStyle/>
          <a:p>
            <a:pPr>
              <a:defRPr/>
            </a:pPr>
            <a:r>
              <a:rPr lang="ja-JP" altLang="en-US" sz="2000" b="1" dirty="0">
                <a:effectLst>
                  <a:outerShdw blurRad="76200" dist="76200" dir="2700000" algn="ctr" rotWithShape="0">
                    <a:srgbClr val="000000">
                      <a:alpha val="50000"/>
                    </a:srgbClr>
                  </a:outerShdw>
                </a:effectLst>
              </a:rPr>
              <a:t>新規開業からクリニック経営３年目の実際</a:t>
            </a:r>
            <a:r>
              <a:rPr lang="en-US" altLang="ja-JP" sz="2000" b="1" dirty="0">
                <a:effectLst>
                  <a:outerShdw blurRad="76200" dist="76200" dir="2700000" algn="ctr" rotWithShape="0">
                    <a:srgbClr val="000000">
                      <a:alpha val="50000"/>
                    </a:srgbClr>
                  </a:outerShdw>
                </a:effectLst>
              </a:rPr>
              <a:t>…</a:t>
            </a:r>
            <a:r>
              <a:rPr lang="ja-JP" altLang="en-US" sz="2000" b="1" dirty="0">
                <a:effectLst>
                  <a:outerShdw blurRad="76200" dist="76200" dir="2700000" algn="ctr" rotWithShape="0">
                    <a:srgbClr val="000000">
                      <a:alpha val="50000"/>
                    </a:srgbClr>
                  </a:outerShdw>
                </a:effectLst>
              </a:rPr>
              <a:t>時間があれば＋</a:t>
            </a:r>
            <a:r>
              <a:rPr lang="en-US" altLang="ja-JP" sz="2000" b="1" dirty="0">
                <a:effectLst>
                  <a:outerShdw blurRad="76200" dist="76200" dir="2700000" algn="ctr" rotWithShape="0">
                    <a:srgbClr val="000000">
                      <a:alpha val="50000"/>
                    </a:srgbClr>
                  </a:outerShdw>
                </a:effectLst>
              </a:rPr>
              <a:t>α</a:t>
            </a:r>
            <a:endParaRPr lang="ja-JP" altLang="en-US" sz="2000" b="1" dirty="0">
              <a:effectLst>
                <a:outerShdw blurRad="76200" dist="76200" dir="2700000" algn="ctr" rotWithShape="0">
                  <a:srgbClr val="000000">
                    <a:alpha val="50000"/>
                  </a:srgbClr>
                </a:outerShdw>
              </a:effectLst>
            </a:endParaRPr>
          </a:p>
          <a:p>
            <a:pPr>
              <a:defRPr/>
            </a:pPr>
            <a:endParaRPr lang="ja-JP" altLang="en-US" dirty="0"/>
          </a:p>
        </p:txBody>
      </p:sp>
      <p:sp>
        <p:nvSpPr>
          <p:cNvPr id="7" name="正方形/長方形 6"/>
          <p:cNvSpPr/>
          <p:nvPr/>
        </p:nvSpPr>
        <p:spPr>
          <a:xfrm>
            <a:off x="2198976" y="2348324"/>
            <a:ext cx="7690030" cy="729974"/>
          </a:xfrm>
          <a:prstGeom prst="rect">
            <a:avLst/>
          </a:prstGeom>
          <a:noFill/>
          <a:ln w="25400" algn="ctr">
            <a:solidFill>
              <a:srgbClr val="FF0000"/>
            </a:solidFill>
          </a:ln>
        </p:spPr>
        <p:style>
          <a:lnRef idx="2">
            <a:schemeClr val="accent1">
              <a:shade val="2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algn="ctr">
              <a:defRPr/>
            </a:pPr>
            <a:endParaRPr lang="ja-JP" altLang="en-US"/>
          </a:p>
        </p:txBody>
      </p:sp>
      <p:sp>
        <p:nvSpPr>
          <p:cNvPr id="8" name="正方形/長方形 7"/>
          <p:cNvSpPr/>
          <p:nvPr/>
        </p:nvSpPr>
        <p:spPr>
          <a:xfrm>
            <a:off x="2127410" y="2286982"/>
            <a:ext cx="7833162" cy="852658"/>
          </a:xfrm>
          <a:prstGeom prst="rect">
            <a:avLst/>
          </a:prstGeom>
          <a:noFill/>
          <a:ln w="25400" algn="ctr">
            <a:solidFill>
              <a:srgbClr val="FF0000"/>
            </a:solidFill>
          </a:ln>
        </p:spPr>
        <p:style>
          <a:lnRef idx="2">
            <a:schemeClr val="accent1">
              <a:shade val="2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algn="ctr">
              <a:defRPr/>
            </a:pPr>
            <a:endParaRPr lang="ja-JP" altLang="en-US"/>
          </a:p>
        </p:txBody>
      </p:sp>
      <p:sp>
        <p:nvSpPr>
          <p:cNvPr id="9" name="正方形/長方形 8"/>
          <p:cNvSpPr/>
          <p:nvPr/>
        </p:nvSpPr>
        <p:spPr>
          <a:xfrm>
            <a:off x="2054209" y="2218322"/>
            <a:ext cx="7979563" cy="999060"/>
          </a:xfrm>
          <a:prstGeom prst="rect">
            <a:avLst/>
          </a:prstGeom>
          <a:noFill/>
          <a:ln w="25400" algn="ctr">
            <a:solidFill>
              <a:srgbClr val="FF0000"/>
            </a:solidFill>
          </a:ln>
        </p:spPr>
        <p:style>
          <a:lnRef idx="2">
            <a:schemeClr val="accent1">
              <a:shade val="2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algn="ctr">
              <a:defRPr/>
            </a:pPr>
            <a:endParaRPr lang="ja-JP" altLang="en-US"/>
          </a:p>
        </p:txBody>
      </p:sp>
      <p:sp>
        <p:nvSpPr>
          <p:cNvPr id="12" name="テキスト ボックス 11"/>
          <p:cNvSpPr txBox="1"/>
          <p:nvPr/>
        </p:nvSpPr>
        <p:spPr>
          <a:xfrm>
            <a:off x="2429137" y="4302072"/>
            <a:ext cx="9127742" cy="1815882"/>
          </a:xfrm>
          <a:prstGeom prst="rect">
            <a:avLst/>
          </a:prstGeom>
        </p:spPr>
        <p:txBody>
          <a:bodyPr wrap="square">
            <a:spAutoFit/>
          </a:bodyPr>
          <a:lstStyle/>
          <a:p>
            <a:pPr marL="533400" lvl="1" indent="-228600">
              <a:buAutoNum type="arabicPeriod"/>
              <a:defRPr/>
            </a:pPr>
            <a:r>
              <a:rPr sz="1400" b="1" i="0" u="none" strike="noStrike" dirty="0">
                <a:effectLst>
                  <a:outerShdw blurRad="76200" dist="76200" dir="2700000" algn="ctr" rotWithShape="0">
                    <a:srgbClr val="000000">
                      <a:alpha val="50000"/>
                    </a:srgbClr>
                  </a:outerShdw>
                </a:effectLst>
                <a:latin typeface="ＭＳ ゴシック"/>
                <a:ea typeface="ＭＳ ゴシック"/>
              </a:rPr>
              <a:t>新規開業をして１年目、３年目、５年目そして１０年へ</a:t>
            </a:r>
            <a:r>
              <a:rPr lang="ja-JP" altLang="en-US" sz="1400" b="1" i="0" u="none" strike="noStrike" dirty="0">
                <a:effectLst>
                  <a:outerShdw blurRad="76200" dist="76200" dir="2700000" algn="ctr" rotWithShape="0">
                    <a:srgbClr val="000000">
                      <a:alpha val="50000"/>
                    </a:srgbClr>
                  </a:outerShdw>
                </a:effectLst>
                <a:latin typeface="ＭＳ ゴシック"/>
                <a:ea typeface="ＭＳ ゴシック"/>
              </a:rPr>
              <a:t>の構想を描けなくては</a:t>
            </a:r>
            <a:endParaRPr sz="1400" b="1" i="0" u="none" strike="noStrike" dirty="0">
              <a:effectLst>
                <a:outerShdw blurRad="76200" dist="76200" dir="2700000" algn="ctr" rotWithShape="0">
                  <a:srgbClr val="000000">
                    <a:alpha val="50000"/>
                  </a:srgbClr>
                </a:outerShdw>
              </a:effectLst>
              <a:latin typeface="ＭＳ ゴシック"/>
              <a:ea typeface="ＭＳ ゴシック"/>
            </a:endParaRPr>
          </a:p>
          <a:p>
            <a:pPr marL="533400" lvl="1" indent="-228600">
              <a:buAutoNum type="arabicPeriod"/>
              <a:defRPr/>
            </a:pPr>
            <a:r>
              <a:rPr sz="1400" b="1" i="0" u="none" strike="noStrike" dirty="0" err="1">
                <a:effectLst>
                  <a:outerShdw blurRad="76200" dist="76200" dir="2700000" algn="ctr" rotWithShape="0">
                    <a:srgbClr val="000000">
                      <a:alpha val="50000"/>
                    </a:srgbClr>
                  </a:outerShdw>
                </a:effectLst>
                <a:latin typeface="ＭＳ ゴシック"/>
                <a:ea typeface="ＭＳ ゴシック"/>
              </a:rPr>
              <a:t>病院勤務とは違う自由はあるけど、一人で抱え込まざるを得ない悩</a:t>
            </a:r>
            <a:r>
              <a:rPr lang="ja-JP" altLang="en-US" sz="1400" b="1" i="0" u="none" strike="noStrike" dirty="0">
                <a:effectLst>
                  <a:outerShdw blurRad="76200" dist="76200" dir="2700000" algn="ctr" rotWithShape="0">
                    <a:srgbClr val="000000">
                      <a:alpha val="50000"/>
                    </a:srgbClr>
                  </a:outerShdw>
                </a:effectLst>
                <a:latin typeface="ＭＳ ゴシック"/>
                <a:ea typeface="ＭＳ ゴシック"/>
              </a:rPr>
              <a:t>みの</a:t>
            </a:r>
            <a:r>
              <a:rPr sz="1400" b="1" i="0" u="none" strike="noStrike" dirty="0">
                <a:effectLst>
                  <a:outerShdw blurRad="76200" dist="76200" dir="2700000" algn="ctr" rotWithShape="0">
                    <a:srgbClr val="000000">
                      <a:alpha val="50000"/>
                    </a:srgbClr>
                  </a:outerShdw>
                </a:effectLst>
                <a:latin typeface="ＭＳ ゴシック"/>
                <a:ea typeface="ＭＳ ゴシック"/>
              </a:rPr>
              <a:t>日々</a:t>
            </a:r>
            <a:r>
              <a:rPr lang="ja-JP" altLang="en-US" sz="1400" b="1" dirty="0">
                <a:effectLst>
                  <a:outerShdw blurRad="76200" dist="76200" dir="2700000" algn="ctr" rotWithShape="0">
                    <a:srgbClr val="000000">
                      <a:alpha val="50000"/>
                    </a:srgbClr>
                  </a:outerShdw>
                </a:effectLst>
                <a:latin typeface="ＭＳ ゴシック"/>
                <a:ea typeface="ＭＳ ゴシック"/>
              </a:rPr>
              <a:t>となる</a:t>
            </a:r>
            <a:endParaRPr sz="1400" b="1" i="0" u="none" strike="noStrike" dirty="0">
              <a:effectLst>
                <a:outerShdw blurRad="76200" dist="76200" dir="2700000" algn="ctr" rotWithShape="0">
                  <a:srgbClr val="000000">
                    <a:alpha val="50000"/>
                  </a:srgbClr>
                </a:outerShdw>
              </a:effectLst>
              <a:latin typeface="ＭＳ ゴシック"/>
              <a:ea typeface="ＭＳ ゴシック"/>
            </a:endParaRPr>
          </a:p>
          <a:p>
            <a:pPr marL="533400" lvl="1" indent="-228600">
              <a:buAutoNum type="arabicPeriod"/>
              <a:defRPr/>
            </a:pPr>
            <a:r>
              <a:rPr sz="1400" b="1" i="0" u="none" strike="noStrike" dirty="0" err="1">
                <a:effectLst>
                  <a:outerShdw blurRad="76200" dist="76200" dir="2700000" algn="ctr" rotWithShape="0">
                    <a:srgbClr val="000000">
                      <a:alpha val="50000"/>
                    </a:srgbClr>
                  </a:outerShdw>
                </a:effectLst>
                <a:latin typeface="ＭＳ ゴシック"/>
                <a:ea typeface="ＭＳ ゴシック"/>
              </a:rPr>
              <a:t>昔と今の開業事情の違い</a:t>
            </a:r>
            <a:r>
              <a:rPr lang="ja-JP" altLang="en-US" sz="1400" b="1" i="0" u="none" strike="noStrike" dirty="0">
                <a:effectLst>
                  <a:outerShdw blurRad="76200" dist="76200" dir="2700000" algn="ctr" rotWithShape="0">
                    <a:srgbClr val="000000">
                      <a:alpha val="50000"/>
                    </a:srgbClr>
                  </a:outerShdw>
                </a:effectLst>
                <a:latin typeface="ＭＳ ゴシック"/>
                <a:ea typeface="ＭＳ ゴシック"/>
              </a:rPr>
              <a:t>を知っておきましょう</a:t>
            </a:r>
            <a:endParaRPr sz="1400" b="1" i="0" u="none" strike="noStrike" dirty="0">
              <a:effectLst>
                <a:outerShdw blurRad="76200" dist="76200" dir="2700000" algn="ctr" rotWithShape="0">
                  <a:srgbClr val="000000">
                    <a:alpha val="50000"/>
                  </a:srgbClr>
                </a:outerShdw>
              </a:effectLst>
              <a:latin typeface="ＭＳ ゴシック"/>
              <a:ea typeface="ＭＳ ゴシック"/>
            </a:endParaRPr>
          </a:p>
          <a:p>
            <a:pPr marL="533400" lvl="1" indent="-228600">
              <a:buAutoNum type="arabicPeriod"/>
              <a:defRPr/>
            </a:pPr>
            <a:r>
              <a:rPr sz="1400" b="1" i="0" u="none" strike="noStrike" dirty="0" err="1">
                <a:effectLst>
                  <a:outerShdw blurRad="76200" dist="76200" dir="2700000" algn="ctr" rotWithShape="0">
                    <a:srgbClr val="000000">
                      <a:alpha val="50000"/>
                    </a:srgbClr>
                  </a:outerShdw>
                </a:effectLst>
                <a:latin typeface="ＭＳ ゴシック"/>
                <a:ea typeface="ＭＳ ゴシック"/>
              </a:rPr>
              <a:t>来院患者（新患率</a:t>
            </a:r>
            <a:r>
              <a:rPr lang="ja-JP" altLang="en-US" sz="1400" b="1" dirty="0">
                <a:effectLst>
                  <a:outerShdw blurRad="76200" dist="76200" dir="2700000" algn="ctr" rotWithShape="0">
                    <a:srgbClr val="000000">
                      <a:alpha val="50000"/>
                    </a:srgbClr>
                  </a:outerShdw>
                </a:effectLst>
                <a:latin typeface="ＭＳ ゴシック"/>
                <a:ea typeface="ＭＳ ゴシック"/>
              </a:rPr>
              <a:t>、</a:t>
            </a:r>
            <a:r>
              <a:rPr lang="ja-JP" altLang="en-US" sz="1400" b="1" i="0" u="none" strike="noStrike" dirty="0">
                <a:effectLst>
                  <a:outerShdw blurRad="76200" dist="76200" dir="2700000" algn="ctr" rotWithShape="0">
                    <a:srgbClr val="000000">
                      <a:alpha val="50000"/>
                    </a:srgbClr>
                  </a:outerShdw>
                </a:effectLst>
                <a:latin typeface="ＭＳ ゴシック"/>
                <a:ea typeface="ＭＳ ゴシック"/>
              </a:rPr>
              <a:t>初診対新患率</a:t>
            </a:r>
            <a:r>
              <a:rPr sz="1400" b="1" i="0" u="none" strike="noStrike" dirty="0">
                <a:effectLst>
                  <a:outerShdw blurRad="76200" dist="76200" dir="2700000" algn="ctr" rotWithShape="0">
                    <a:srgbClr val="000000">
                      <a:alpha val="50000"/>
                    </a:srgbClr>
                  </a:outerShdw>
                </a:effectLst>
                <a:latin typeface="ＭＳ ゴシック"/>
                <a:ea typeface="ＭＳ ゴシック"/>
              </a:rPr>
              <a:t>、</a:t>
            </a:r>
            <a:r>
              <a:rPr sz="1400" b="1" i="0" u="none" strike="noStrike" dirty="0" err="1">
                <a:effectLst>
                  <a:outerShdw blurRad="76200" dist="76200" dir="2700000" algn="ctr" rotWithShape="0">
                    <a:srgbClr val="000000">
                      <a:alpha val="50000"/>
                    </a:srgbClr>
                  </a:outerShdw>
                </a:effectLst>
                <a:latin typeface="ＭＳ ゴシック"/>
                <a:ea typeface="ＭＳ ゴシック"/>
              </a:rPr>
              <a:t>初診患者率、再診患者率、自費患者率）の構成</a:t>
            </a:r>
            <a:r>
              <a:rPr lang="ja-JP" altLang="en-US" sz="1400" b="1" dirty="0">
                <a:effectLst>
                  <a:outerShdw blurRad="76200" dist="76200" dir="2700000" algn="ctr" rotWithShape="0">
                    <a:srgbClr val="000000">
                      <a:alpha val="50000"/>
                    </a:srgbClr>
                  </a:outerShdw>
                </a:effectLst>
                <a:latin typeface="ＭＳ ゴシック"/>
                <a:ea typeface="ＭＳ ゴシック"/>
              </a:rPr>
              <a:t>を把握するの大切です</a:t>
            </a:r>
            <a:endParaRPr sz="1400" b="1" i="0" u="none" strike="noStrike" dirty="0">
              <a:effectLst>
                <a:outerShdw blurRad="76200" dist="76200" dir="2700000" algn="ctr" rotWithShape="0">
                  <a:srgbClr val="000000">
                    <a:alpha val="50000"/>
                  </a:srgbClr>
                </a:outerShdw>
              </a:effectLst>
              <a:latin typeface="ＭＳ ゴシック"/>
              <a:ea typeface="ＭＳ ゴシック"/>
            </a:endParaRPr>
          </a:p>
          <a:p>
            <a:pPr marL="533400" lvl="1" indent="-228600">
              <a:buAutoNum type="arabicPeriod"/>
              <a:defRPr/>
            </a:pPr>
            <a:r>
              <a:rPr lang="ja-JP" altLang="en-US" sz="1400" b="1" i="0" u="none" strike="noStrike" dirty="0">
                <a:effectLst>
                  <a:outerShdw blurRad="76200" dist="76200" dir="2700000" algn="ctr" rotWithShape="0">
                    <a:srgbClr val="000000">
                      <a:alpha val="50000"/>
                    </a:srgbClr>
                  </a:outerShdw>
                </a:effectLst>
                <a:latin typeface="ＭＳ ゴシック"/>
                <a:ea typeface="ＭＳ ゴシック"/>
              </a:rPr>
              <a:t>焦らず闇雲でなく</a:t>
            </a:r>
            <a:r>
              <a:rPr lang="en-US" altLang="ja-JP" sz="1400" b="1" i="0" u="none" strike="noStrike" dirty="0">
                <a:effectLst>
                  <a:outerShdw blurRad="76200" dist="76200" dir="2700000" algn="ctr" rotWithShape="0">
                    <a:srgbClr val="000000">
                      <a:alpha val="50000"/>
                    </a:srgbClr>
                  </a:outerShdw>
                </a:effectLst>
                <a:latin typeface="ＭＳ ゴシック"/>
                <a:ea typeface="ＭＳ ゴシック"/>
              </a:rPr>
              <a:t>…</a:t>
            </a:r>
            <a:r>
              <a:rPr sz="1400" b="1" i="0" u="none" strike="noStrike" dirty="0" err="1">
                <a:effectLst>
                  <a:outerShdw blurRad="76200" dist="76200" dir="2700000" algn="ctr" rotWithShape="0">
                    <a:srgbClr val="000000">
                      <a:alpha val="50000"/>
                    </a:srgbClr>
                  </a:outerShdw>
                </a:effectLst>
                <a:latin typeface="ＭＳ ゴシック"/>
                <a:ea typeface="ＭＳ ゴシック"/>
              </a:rPr>
              <a:t>増患・集患</a:t>
            </a:r>
            <a:r>
              <a:rPr lang="ja-JP" altLang="en-US" sz="1400" b="1" i="0" u="none" strike="noStrike" dirty="0">
                <a:effectLst>
                  <a:outerShdw blurRad="76200" dist="76200" dir="2700000" algn="ctr" rotWithShape="0">
                    <a:srgbClr val="000000">
                      <a:alpha val="50000"/>
                    </a:srgbClr>
                  </a:outerShdw>
                </a:effectLst>
                <a:latin typeface="ＭＳ ゴシック"/>
                <a:ea typeface="ＭＳ ゴシック"/>
              </a:rPr>
              <a:t>をどこから始めるか、どこから手を付けられるかを知ることが大事です</a:t>
            </a:r>
            <a:endParaRPr sz="1400" b="1" i="0" u="none" strike="noStrike" dirty="0">
              <a:effectLst>
                <a:outerShdw blurRad="76200" dist="76200" dir="2700000" algn="ctr" rotWithShape="0">
                  <a:srgbClr val="000000">
                    <a:alpha val="50000"/>
                  </a:srgbClr>
                </a:outerShdw>
              </a:effectLst>
              <a:latin typeface="ＭＳ ゴシック"/>
              <a:ea typeface="ＭＳ ゴシック"/>
            </a:endParaRPr>
          </a:p>
          <a:p>
            <a:pPr marL="533400" lvl="1" indent="-228600">
              <a:buAutoNum type="arabicPeriod"/>
              <a:defRPr/>
            </a:pPr>
            <a:r>
              <a:rPr sz="1400" b="1" i="0" u="none" strike="noStrike" dirty="0" err="1">
                <a:effectLst>
                  <a:outerShdw blurRad="76200" dist="76200" dir="2700000" algn="ctr" rotWithShape="0">
                    <a:srgbClr val="000000">
                      <a:alpha val="50000"/>
                    </a:srgbClr>
                  </a:outerShdw>
                </a:effectLst>
                <a:latin typeface="ＭＳ ゴシック"/>
                <a:ea typeface="ＭＳ ゴシック"/>
              </a:rPr>
              <a:t>自院のフアンを作る努力をしているか、地域における自院の役割と患者の位置付けは知</a:t>
            </a:r>
            <a:r>
              <a:rPr lang="ja-JP" altLang="en-US" sz="1400" b="1" i="0" u="none" strike="noStrike" dirty="0">
                <a:effectLst>
                  <a:outerShdw blurRad="76200" dist="76200" dir="2700000" algn="ctr" rotWithShape="0">
                    <a:srgbClr val="000000">
                      <a:alpha val="50000"/>
                    </a:srgbClr>
                  </a:outerShdw>
                </a:effectLst>
                <a:latin typeface="ＭＳ ゴシック"/>
                <a:ea typeface="ＭＳ ゴシック"/>
              </a:rPr>
              <a:t>りましょう</a:t>
            </a:r>
            <a:endParaRPr sz="1400" b="1" i="0" u="none" strike="noStrike" dirty="0">
              <a:effectLst>
                <a:outerShdw blurRad="76200" dist="76200" dir="2700000" algn="ctr" rotWithShape="0">
                  <a:srgbClr val="000000">
                    <a:alpha val="50000"/>
                  </a:srgbClr>
                </a:outerShdw>
              </a:effectLst>
              <a:latin typeface="ＭＳ ゴシック"/>
              <a:ea typeface="ＭＳ ゴシック"/>
            </a:endParaRPr>
          </a:p>
          <a:p>
            <a:pPr marL="533400" lvl="1" indent="-228600">
              <a:buAutoNum type="arabicPeriod"/>
              <a:defRPr/>
            </a:pPr>
            <a:r>
              <a:rPr sz="1400" b="1" i="0" u="none" strike="noStrike" dirty="0" err="1">
                <a:effectLst>
                  <a:outerShdw blurRad="76200" dist="76200" dir="2700000" algn="ctr" rotWithShape="0">
                    <a:srgbClr val="000000">
                      <a:alpha val="50000"/>
                    </a:srgbClr>
                  </a:outerShdw>
                </a:effectLst>
                <a:latin typeface="ＭＳ ゴシック"/>
                <a:ea typeface="ＭＳ ゴシック"/>
              </a:rPr>
              <a:t>開業医の隙間に付け込む業者や有資格者</a:t>
            </a:r>
            <a:r>
              <a:rPr lang="ja-JP" altLang="en-US" sz="1400" b="1" i="0" u="none" strike="noStrike" dirty="0">
                <a:effectLst>
                  <a:outerShdw blurRad="76200" dist="76200" dir="2700000" algn="ctr" rotWithShape="0">
                    <a:srgbClr val="000000">
                      <a:alpha val="50000"/>
                    </a:srgbClr>
                  </a:outerShdw>
                </a:effectLst>
                <a:latin typeface="ＭＳ ゴシック"/>
                <a:ea typeface="ＭＳ ゴシック"/>
              </a:rPr>
              <a:t>に持ち上げられるだけでは、「裸の王様」になります</a:t>
            </a:r>
            <a:endParaRPr sz="1400" b="1" i="0" u="none" strike="noStrike" dirty="0">
              <a:effectLst>
                <a:outerShdw blurRad="76200" dist="76200" dir="2700000" algn="ctr" rotWithShape="0">
                  <a:srgbClr val="000000">
                    <a:alpha val="50000"/>
                  </a:srgbClr>
                </a:outerShdw>
              </a:effectLst>
              <a:latin typeface="ＭＳ ゴシック"/>
              <a:ea typeface="ＭＳ ゴシック"/>
            </a:endParaRPr>
          </a:p>
          <a:p>
            <a:pPr marL="533400" lvl="1" indent="-228600">
              <a:buAutoNum type="arabicPeriod"/>
              <a:defRPr/>
            </a:pPr>
            <a:r>
              <a:rPr sz="1400" b="1" i="0" u="none" strike="noStrike" dirty="0" err="1">
                <a:effectLst>
                  <a:outerShdw blurRad="76200" dist="76200" dir="2700000" algn="ctr" rotWithShape="0">
                    <a:srgbClr val="000000">
                      <a:alpha val="50000"/>
                    </a:srgbClr>
                  </a:outerShdw>
                </a:effectLst>
                <a:latin typeface="ＭＳ ゴシック"/>
                <a:ea typeface="ＭＳ ゴシック"/>
              </a:rPr>
              <a:t>女性中心のスタッフとのコミニュケーション</a:t>
            </a:r>
            <a:r>
              <a:rPr lang="ja-JP" altLang="en-US" sz="1400" b="1" i="0" u="none" strike="noStrike" dirty="0">
                <a:effectLst>
                  <a:outerShdw blurRad="76200" dist="76200" dir="2700000" algn="ctr" rotWithShape="0">
                    <a:srgbClr val="000000">
                      <a:alpha val="50000"/>
                    </a:srgbClr>
                  </a:outerShdw>
                </a:effectLst>
                <a:latin typeface="ＭＳ ゴシック"/>
                <a:ea typeface="ＭＳ ゴシック"/>
              </a:rPr>
              <a:t>の取り方を自分なりに考えましょう</a:t>
            </a:r>
          </a:p>
        </p:txBody>
      </p:sp>
      <p:sp>
        <p:nvSpPr>
          <p:cNvPr id="13" name="テキスト ボックス 12"/>
          <p:cNvSpPr txBox="1"/>
          <p:nvPr/>
        </p:nvSpPr>
        <p:spPr>
          <a:xfrm>
            <a:off x="2573157" y="3871757"/>
            <a:ext cx="3470834" cy="369332"/>
          </a:xfrm>
          <a:prstGeom prst="rect">
            <a:avLst/>
          </a:prstGeom>
        </p:spPr>
        <p:txBody>
          <a:bodyPr wrap="square">
            <a:spAutoFit/>
          </a:bodyPr>
          <a:lstStyle/>
          <a:p>
            <a:pPr>
              <a:defRPr/>
            </a:pPr>
            <a:r>
              <a:rPr lang="ja-JP" altLang="en-US" b="1" dirty="0">
                <a:effectLst>
                  <a:outerShdw blurRad="76200" dist="76200" dir="2700000" algn="ctr" rotWithShape="0">
                    <a:srgbClr val="000000">
                      <a:alpha val="50000"/>
                    </a:srgbClr>
                  </a:outerShdw>
                </a:effectLst>
              </a:rPr>
              <a:t>＜勤務医から開業医の８原則＞</a:t>
            </a:r>
          </a:p>
        </p:txBody>
      </p:sp>
      <p:sp>
        <p:nvSpPr>
          <p:cNvPr id="14" name="テキスト ボックス 13"/>
          <p:cNvSpPr txBox="1"/>
          <p:nvPr/>
        </p:nvSpPr>
        <p:spPr>
          <a:xfrm>
            <a:off x="9264396" y="171065"/>
            <a:ext cx="3447959" cy="1384995"/>
          </a:xfrm>
          <a:prstGeom prst="rect">
            <a:avLst/>
          </a:prstGeom>
        </p:spPr>
        <p:txBody>
          <a:bodyPr wrap="square">
            <a:spAutoFit/>
          </a:bodyPr>
          <a:lstStyle/>
          <a:p>
            <a:pPr>
              <a:defRPr/>
            </a:pPr>
            <a:r>
              <a:rPr lang="ja-JP" altLang="en-US" sz="1400" b="1" dirty="0">
                <a:effectLst>
                  <a:outerShdw blurRad="76200" dist="76200" dir="2700000" algn="ctr" rotWithShape="0">
                    <a:srgbClr val="000000">
                      <a:alpha val="50000"/>
                    </a:srgbClr>
                  </a:outerShdw>
                </a:effectLst>
              </a:rPr>
              <a:t>実施日：20</a:t>
            </a:r>
            <a:r>
              <a:rPr lang="en-US" altLang="ja-JP" sz="1400" b="1" dirty="0">
                <a:effectLst>
                  <a:outerShdw blurRad="76200" dist="76200" dir="2700000" algn="ctr" rotWithShape="0">
                    <a:srgbClr val="000000">
                      <a:alpha val="50000"/>
                    </a:srgbClr>
                  </a:outerShdw>
                </a:effectLst>
              </a:rPr>
              <a:t>21</a:t>
            </a:r>
            <a:r>
              <a:rPr lang="ja-JP" altLang="en-US" sz="1400" b="1" dirty="0">
                <a:effectLst>
                  <a:outerShdw blurRad="76200" dist="76200" dir="2700000" algn="ctr" rotWithShape="0">
                    <a:srgbClr val="000000">
                      <a:alpha val="50000"/>
                    </a:srgbClr>
                  </a:outerShdw>
                </a:effectLst>
              </a:rPr>
              <a:t>年</a:t>
            </a:r>
            <a:r>
              <a:rPr lang="en-US" altLang="ja-JP" sz="1400" b="1" dirty="0">
                <a:effectLst>
                  <a:outerShdw blurRad="76200" dist="76200" dir="2700000" algn="ctr" rotWithShape="0">
                    <a:srgbClr val="000000">
                      <a:alpha val="50000"/>
                    </a:srgbClr>
                  </a:outerShdw>
                </a:effectLst>
              </a:rPr>
              <a:t>9</a:t>
            </a:r>
            <a:r>
              <a:rPr lang="ja-JP" altLang="en-US" sz="1400" b="1" dirty="0">
                <a:effectLst>
                  <a:outerShdw blurRad="76200" dist="76200" dir="2700000" algn="ctr" rotWithShape="0">
                    <a:srgbClr val="000000">
                      <a:alpha val="50000"/>
                    </a:srgbClr>
                  </a:outerShdw>
                </a:effectLst>
              </a:rPr>
              <a:t>月</a:t>
            </a:r>
            <a:r>
              <a:rPr lang="en-US" altLang="ja-JP" sz="1400" b="1" dirty="0">
                <a:effectLst>
                  <a:outerShdw blurRad="76200" dist="76200" dir="2700000" algn="ctr" rotWithShape="0">
                    <a:srgbClr val="000000">
                      <a:alpha val="50000"/>
                    </a:srgbClr>
                  </a:outerShdw>
                </a:effectLst>
              </a:rPr>
              <a:t>16</a:t>
            </a:r>
            <a:r>
              <a:rPr lang="ja-JP" altLang="en-US" sz="1400" b="1" dirty="0">
                <a:effectLst>
                  <a:outerShdw blurRad="76200" dist="76200" dir="2700000" algn="ctr" rotWithShape="0">
                    <a:srgbClr val="000000">
                      <a:alpha val="50000"/>
                    </a:srgbClr>
                  </a:outerShdw>
                </a:effectLst>
              </a:rPr>
              <a:t>日（木）</a:t>
            </a:r>
          </a:p>
          <a:p>
            <a:pPr>
              <a:defRPr/>
            </a:pPr>
            <a:r>
              <a:rPr lang="ja-JP" altLang="en-US" sz="1400" b="1" dirty="0">
                <a:effectLst>
                  <a:outerShdw blurRad="76200" dist="76200" dir="2700000" algn="ctr" rotWithShape="0">
                    <a:srgbClr val="000000">
                      <a:alpha val="50000"/>
                    </a:srgbClr>
                  </a:outerShdw>
                </a:effectLst>
              </a:rPr>
              <a:t>株式会社　A&amp;Kメディコンサル</a:t>
            </a:r>
            <a:r>
              <a:rPr lang="en-US" altLang="ja-JP" sz="1400" b="1" dirty="0">
                <a:effectLst>
                  <a:outerShdw blurRad="76200" dist="76200" dir="2700000" algn="ctr" rotWithShape="0">
                    <a:srgbClr val="000000">
                      <a:alpha val="50000"/>
                    </a:srgbClr>
                  </a:outerShdw>
                </a:effectLst>
              </a:rPr>
              <a:t>.</a:t>
            </a:r>
            <a:r>
              <a:rPr lang="ja-JP" altLang="en-US" sz="1400" b="1" dirty="0">
                <a:effectLst>
                  <a:outerShdw blurRad="76200" dist="76200" dir="2700000" algn="ctr" rotWithShape="0">
                    <a:srgbClr val="000000">
                      <a:alpha val="50000"/>
                    </a:srgbClr>
                  </a:outerShdw>
                </a:effectLst>
              </a:rPr>
              <a:t>com</a:t>
            </a:r>
          </a:p>
          <a:p>
            <a:pPr>
              <a:defRPr/>
            </a:pPr>
            <a:r>
              <a:rPr lang="ja-JP" altLang="en-US" sz="1400" b="1" dirty="0">
                <a:effectLst>
                  <a:outerShdw blurRad="76200" dist="76200" dir="2700000" algn="ctr" rotWithShape="0">
                    <a:srgbClr val="000000">
                      <a:alpha val="50000"/>
                    </a:srgbClr>
                  </a:outerShdw>
                </a:effectLst>
              </a:rPr>
              <a:t>代表取締役　佐藤　勝浩（さとう　かつひろ）</a:t>
            </a:r>
          </a:p>
          <a:p>
            <a:pPr>
              <a:defRPr/>
            </a:pPr>
            <a:r>
              <a:rPr lang="ja-JP" altLang="en-US" sz="1400" b="1" dirty="0">
                <a:effectLst>
                  <a:outerShdw blurRad="76200" dist="76200" dir="2700000" algn="ctr" rotWithShape="0">
                    <a:srgbClr val="000000">
                      <a:alpha val="50000"/>
                    </a:srgbClr>
                  </a:outerShdw>
                </a:effectLst>
              </a:rPr>
              <a:t>URL：</a:t>
            </a:r>
            <a:r>
              <a:rPr lang="ja-JP" altLang="en-US" sz="1400" b="1" dirty="0">
                <a:effectLst>
                  <a:outerShdw blurRad="76200" dist="76200" dir="2700000" algn="ctr" rotWithShape="0">
                    <a:srgbClr val="000000">
                      <a:alpha val="50000"/>
                    </a:srgbClr>
                  </a:outerShdw>
                </a:effectLst>
                <a:hlinkClick r:id="rId2"/>
              </a:rPr>
              <a:t>https</a:t>
            </a:r>
            <a:r>
              <a:rPr lang="en-US" altLang="ja-JP" sz="1400" b="1" dirty="0">
                <a:effectLst>
                  <a:outerShdw blurRad="76200" dist="76200" dir="2700000" algn="ctr" rotWithShape="0">
                    <a:srgbClr val="000000">
                      <a:alpha val="50000"/>
                    </a:srgbClr>
                  </a:outerShdw>
                </a:effectLst>
                <a:hlinkClick r:id="rId2"/>
              </a:rPr>
              <a:t>://</a:t>
            </a:r>
            <a:r>
              <a:rPr lang="ja-JP" altLang="en-US" sz="1400" b="1" dirty="0">
                <a:effectLst>
                  <a:outerShdw blurRad="76200" dist="76200" dir="2700000" algn="ctr" rotWithShape="0">
                    <a:srgbClr val="000000">
                      <a:alpha val="50000"/>
                    </a:srgbClr>
                  </a:outerShdw>
                </a:effectLst>
                <a:hlinkClick r:id="rId2"/>
              </a:rPr>
              <a:t>ak</a:t>
            </a:r>
            <a:r>
              <a:rPr lang="en-US" altLang="ja-JP" sz="1400" b="1" dirty="0">
                <a:effectLst>
                  <a:outerShdw blurRad="76200" dist="76200" dir="2700000" algn="ctr" rotWithShape="0">
                    <a:srgbClr val="000000">
                      <a:alpha val="50000"/>
                    </a:srgbClr>
                  </a:outerShdw>
                </a:effectLst>
                <a:hlinkClick r:id="rId2"/>
              </a:rPr>
              <a:t>-</a:t>
            </a:r>
            <a:r>
              <a:rPr lang="ja-JP" altLang="en-US" sz="1400" b="1" dirty="0">
                <a:effectLst>
                  <a:outerShdw blurRad="76200" dist="76200" dir="2700000" algn="ctr" rotWithShape="0">
                    <a:srgbClr val="000000">
                      <a:alpha val="50000"/>
                    </a:srgbClr>
                  </a:outerShdw>
                </a:effectLst>
                <a:hlinkClick r:id="rId2"/>
              </a:rPr>
              <a:t>mediconsul</a:t>
            </a:r>
            <a:r>
              <a:rPr lang="en-US" altLang="ja-JP" sz="1400" b="1" dirty="0">
                <a:effectLst>
                  <a:outerShdw blurRad="76200" dist="76200" dir="2700000" algn="ctr" rotWithShape="0">
                    <a:srgbClr val="000000">
                      <a:alpha val="50000"/>
                    </a:srgbClr>
                  </a:outerShdw>
                </a:effectLst>
                <a:hlinkClick r:id="rId2"/>
              </a:rPr>
              <a:t>.</a:t>
            </a:r>
            <a:r>
              <a:rPr lang="ja-JP" altLang="en-US" sz="1400" b="1" dirty="0">
                <a:effectLst>
                  <a:outerShdw blurRad="76200" dist="76200" dir="2700000" algn="ctr" rotWithShape="0">
                    <a:srgbClr val="000000">
                      <a:alpha val="50000"/>
                    </a:srgbClr>
                  </a:outerShdw>
                </a:effectLst>
                <a:hlinkClick r:id="rId2"/>
              </a:rPr>
              <a:t>com</a:t>
            </a:r>
            <a:r>
              <a:rPr lang="en-US" altLang="ja-JP" sz="1400" b="1" dirty="0">
                <a:effectLst>
                  <a:outerShdw blurRad="76200" dist="76200" dir="2700000" algn="ctr" rotWithShape="0">
                    <a:srgbClr val="000000">
                      <a:alpha val="50000"/>
                    </a:srgbClr>
                  </a:outerShdw>
                </a:effectLst>
                <a:hlinkClick r:id="rId2"/>
              </a:rPr>
              <a:t>/</a:t>
            </a:r>
            <a:endParaRPr lang="en-US" altLang="ja-JP" sz="1400" b="1" dirty="0">
              <a:effectLst>
                <a:outerShdw blurRad="76200" dist="76200" dir="2700000" algn="ctr" rotWithShape="0">
                  <a:srgbClr val="000000">
                    <a:alpha val="50000"/>
                  </a:srgbClr>
                </a:outerShdw>
              </a:effectLst>
            </a:endParaRPr>
          </a:p>
          <a:p>
            <a:pPr>
              <a:defRPr/>
            </a:pPr>
            <a:r>
              <a:rPr lang="ja-JP" altLang="en-US" sz="1400" b="1" dirty="0">
                <a:effectLst>
                  <a:outerShdw blurRad="76200" dist="76200" dir="2700000" algn="ctr" rotWithShape="0">
                    <a:srgbClr val="000000">
                      <a:alpha val="50000"/>
                    </a:srgbClr>
                  </a:outerShdw>
                </a:effectLst>
              </a:rPr>
              <a:t>mail：k</a:t>
            </a:r>
            <a:r>
              <a:rPr lang="en-US" altLang="ja-JP" sz="1400" b="1" dirty="0">
                <a:effectLst>
                  <a:outerShdw blurRad="76200" dist="76200" dir="2700000" algn="ctr" rotWithShape="0">
                    <a:srgbClr val="000000">
                      <a:alpha val="50000"/>
                    </a:srgbClr>
                  </a:outerShdw>
                </a:effectLst>
              </a:rPr>
              <a:t>.</a:t>
            </a:r>
            <a:r>
              <a:rPr lang="ja-JP" altLang="en-US" sz="1400" b="1" dirty="0">
                <a:effectLst>
                  <a:outerShdw blurRad="76200" dist="76200" dir="2700000" algn="ctr" rotWithShape="0">
                    <a:srgbClr val="000000">
                      <a:alpha val="50000"/>
                    </a:srgbClr>
                  </a:outerShdw>
                </a:effectLst>
              </a:rPr>
              <a:t>satoh</a:t>
            </a:r>
            <a:r>
              <a:rPr lang="en-US" altLang="ja-JP" sz="1400" b="1" dirty="0">
                <a:effectLst>
                  <a:outerShdw blurRad="76200" dist="76200" dir="2700000" algn="ctr" rotWithShape="0">
                    <a:srgbClr val="000000">
                      <a:alpha val="50000"/>
                    </a:srgbClr>
                  </a:outerShdw>
                </a:effectLst>
              </a:rPr>
              <a:t>@</a:t>
            </a:r>
            <a:r>
              <a:rPr lang="ja-JP" altLang="en-US" sz="1400" b="1" dirty="0">
                <a:effectLst>
                  <a:outerShdw blurRad="76200" dist="76200" dir="2700000" algn="ctr" rotWithShape="0">
                    <a:srgbClr val="000000">
                      <a:alpha val="50000"/>
                    </a:srgbClr>
                  </a:outerShdw>
                </a:effectLst>
              </a:rPr>
              <a:t>ak</a:t>
            </a:r>
            <a:r>
              <a:rPr lang="en-US" altLang="ja-JP" sz="1400" b="1" dirty="0">
                <a:effectLst>
                  <a:outerShdw blurRad="76200" dist="76200" dir="2700000" algn="ctr" rotWithShape="0">
                    <a:srgbClr val="000000">
                      <a:alpha val="50000"/>
                    </a:srgbClr>
                  </a:outerShdw>
                </a:effectLst>
              </a:rPr>
              <a:t>-</a:t>
            </a:r>
            <a:r>
              <a:rPr lang="ja-JP" altLang="en-US" sz="1400" b="1" dirty="0">
                <a:effectLst>
                  <a:outerShdw blurRad="76200" dist="76200" dir="2700000" algn="ctr" rotWithShape="0">
                    <a:srgbClr val="000000">
                      <a:alpha val="50000"/>
                    </a:srgbClr>
                  </a:outerShdw>
                </a:effectLst>
              </a:rPr>
              <a:t>mediconsul</a:t>
            </a:r>
            <a:r>
              <a:rPr lang="en-US" altLang="ja-JP" sz="1400" b="1" dirty="0">
                <a:effectLst>
                  <a:outerShdw blurRad="76200" dist="76200" dir="2700000" algn="ctr" rotWithShape="0">
                    <a:srgbClr val="000000">
                      <a:alpha val="50000"/>
                    </a:srgbClr>
                  </a:outerShdw>
                </a:effectLst>
              </a:rPr>
              <a:t>.</a:t>
            </a:r>
            <a:r>
              <a:rPr lang="ja-JP" altLang="en-US" sz="1400" b="1" dirty="0">
                <a:effectLst>
                  <a:outerShdw blurRad="76200" dist="76200" dir="2700000" algn="ctr" rotWithShape="0">
                    <a:srgbClr val="000000">
                      <a:alpha val="50000"/>
                    </a:srgbClr>
                  </a:outerShdw>
                </a:effectLst>
              </a:rPr>
              <a:t>com</a:t>
            </a:r>
          </a:p>
          <a:p>
            <a:pPr>
              <a:defRPr/>
            </a:pPr>
            <a:r>
              <a:rPr lang="ja-JP" altLang="en-US" sz="1400" b="1" dirty="0">
                <a:effectLst>
                  <a:outerShdw blurRad="76200" dist="76200" dir="2700000" algn="ctr" rotWithShape="0">
                    <a:srgbClr val="000000">
                      <a:alpha val="50000"/>
                    </a:srgbClr>
                  </a:outerShdw>
                </a:effectLst>
              </a:rPr>
              <a:t>TEL ：090（3316）0458</a:t>
            </a:r>
          </a:p>
        </p:txBody>
      </p:sp>
    </p:spTree>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5"/>
          <p:cNvSpPr>
            <a:spLocks noGrp="1"/>
          </p:cNvSpPr>
          <p:nvPr>
            <p:ph type="sldNum" sz="quarter" idx="12"/>
          </p:nvPr>
        </p:nvSpPr>
        <p:spPr>
          <a:xfrm>
            <a:off x="12078477" y="6585839"/>
            <a:ext cx="605671" cy="373746"/>
          </a:xfrm>
        </p:spPr>
        <p:txBody>
          <a:bodyPr/>
          <a:lstStyle/>
          <a:p>
            <a:pPr lvl="0">
              <a:defRPr/>
            </a:pPr>
            <a:r>
              <a:rPr lang="en-US" altLang="ja-JP" dirty="0"/>
              <a:t>7</a:t>
            </a:r>
            <a:endParaRPr lang="en-US" altLang="en-US" dirty="0"/>
          </a:p>
        </p:txBody>
      </p:sp>
      <p:pic>
        <p:nvPicPr>
          <p:cNvPr id="2" name="図 1">
            <a:extLst>
              <a:ext uri="{FF2B5EF4-FFF2-40B4-BE49-F238E27FC236}">
                <a16:creationId xmlns:a16="http://schemas.microsoft.com/office/drawing/2014/main" id="{546F814F-1A97-40BA-A18D-2345DD8B9D91}"/>
              </a:ext>
            </a:extLst>
          </p:cNvPr>
          <p:cNvPicPr>
            <a:picLocks noChangeAspect="1"/>
          </p:cNvPicPr>
          <p:nvPr/>
        </p:nvPicPr>
        <p:blipFill>
          <a:blip r:embed="rId2"/>
          <a:stretch>
            <a:fillRect/>
          </a:stretch>
        </p:blipFill>
        <p:spPr>
          <a:xfrm>
            <a:off x="700898" y="187633"/>
            <a:ext cx="11377580" cy="6202729"/>
          </a:xfrm>
          <a:prstGeom prst="rect">
            <a:avLst/>
          </a:prstGeom>
        </p:spPr>
      </p:pic>
      <p:sp>
        <p:nvSpPr>
          <p:cNvPr id="3" name="テキスト ボックス 2">
            <a:extLst>
              <a:ext uri="{FF2B5EF4-FFF2-40B4-BE49-F238E27FC236}">
                <a16:creationId xmlns:a16="http://schemas.microsoft.com/office/drawing/2014/main" id="{C415FAE5-232D-4CE6-87AF-2CFFCDD93B6C}"/>
              </a:ext>
            </a:extLst>
          </p:cNvPr>
          <p:cNvSpPr txBox="1"/>
          <p:nvPr/>
        </p:nvSpPr>
        <p:spPr>
          <a:xfrm>
            <a:off x="484867" y="6493737"/>
            <a:ext cx="11377579" cy="338554"/>
          </a:xfrm>
          <a:prstGeom prst="rect">
            <a:avLst/>
          </a:prstGeom>
        </p:spPr>
        <p:txBody>
          <a:bodyPr wrap="square" rtlCol="0">
            <a:spAutoFit/>
          </a:bodyPr>
          <a:lstStyle/>
          <a:p>
            <a:r>
              <a:rPr kumimoji="1" lang="en-US" altLang="ja-JP" sz="1600" dirty="0"/>
              <a:t>※</a:t>
            </a:r>
            <a:r>
              <a:rPr kumimoji="1" lang="ja-JP" altLang="en-US" sz="1600" dirty="0"/>
              <a:t>手作り感満載の訳：月次ごとにクリニックの動向を把握しながら、院長と話すポイントを確認する・一体感を得るなど目的です！</a:t>
            </a:r>
            <a:endParaRPr kumimoji="1" lang="en-US" altLang="ja-JP" sz="1600" dirty="0"/>
          </a:p>
        </p:txBody>
      </p:sp>
      <p:sp>
        <p:nvSpPr>
          <p:cNvPr id="7" name="テキスト ボックス 6">
            <a:extLst>
              <a:ext uri="{FF2B5EF4-FFF2-40B4-BE49-F238E27FC236}">
                <a16:creationId xmlns:a16="http://schemas.microsoft.com/office/drawing/2014/main" id="{EEA71425-5794-43C7-BFA9-85CBC741CFB5}"/>
              </a:ext>
            </a:extLst>
          </p:cNvPr>
          <p:cNvSpPr txBox="1"/>
          <p:nvPr/>
        </p:nvSpPr>
        <p:spPr>
          <a:xfrm>
            <a:off x="10206217" y="6772712"/>
            <a:ext cx="2304320" cy="260351"/>
          </a:xfrm>
          <a:prstGeom prst="rect">
            <a:avLst/>
          </a:prstGeom>
        </p:spPr>
        <p:txBody>
          <a:bodyPr wrap="square">
            <a:spAutoFit/>
          </a:bodyPr>
          <a:lstStyle/>
          <a:p>
            <a:pPr>
              <a:defRPr/>
            </a:pPr>
            <a:r>
              <a:rPr lang="ja-JP" altLang="en-US" sz="1100" b="1"/>
              <a:t>資料作成：A&amp;Kメディコンサル</a:t>
            </a:r>
            <a:r>
              <a:rPr lang="en-US" altLang="ja-JP" sz="1100" b="1"/>
              <a:t>.</a:t>
            </a:r>
            <a:r>
              <a:rPr lang="ja-JP" altLang="en-US" sz="1100" b="1"/>
              <a:t>com</a:t>
            </a:r>
          </a:p>
        </p:txBody>
      </p:sp>
    </p:spTree>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0098937" y="6665814"/>
            <a:ext cx="2680438" cy="260351"/>
          </a:xfrm>
          <a:prstGeom prst="rect">
            <a:avLst/>
          </a:prstGeom>
        </p:spPr>
        <p:txBody>
          <a:bodyPr wrap="square">
            <a:spAutoFit/>
          </a:bodyPr>
          <a:lstStyle/>
          <a:p>
            <a:pPr>
              <a:defRPr/>
            </a:pPr>
            <a:r>
              <a:rPr lang="ja-JP" altLang="en-US" sz="1100" b="1" dirty="0"/>
              <a:t>資料作成：A&amp;Kメディコンサル</a:t>
            </a:r>
            <a:r>
              <a:rPr lang="en-US" altLang="ja-JP" sz="1100" b="1" dirty="0"/>
              <a:t>.</a:t>
            </a:r>
            <a:r>
              <a:rPr lang="ja-JP" altLang="en-US" sz="1100" b="1" dirty="0"/>
              <a:t>com</a:t>
            </a:r>
          </a:p>
        </p:txBody>
      </p:sp>
      <p:sp>
        <p:nvSpPr>
          <p:cNvPr id="16" name="スライド番号プレースホルダー 5"/>
          <p:cNvSpPr>
            <a:spLocks noGrp="1"/>
          </p:cNvSpPr>
          <p:nvPr>
            <p:ph type="sldNum" sz="quarter" idx="12"/>
          </p:nvPr>
        </p:nvSpPr>
        <p:spPr>
          <a:xfrm>
            <a:off x="12222498" y="6478942"/>
            <a:ext cx="432290" cy="373745"/>
          </a:xfrm>
        </p:spPr>
        <p:txBody>
          <a:bodyPr/>
          <a:lstStyle/>
          <a:p>
            <a:pPr lvl="0">
              <a:defRPr/>
            </a:pPr>
            <a:r>
              <a:rPr lang="en-US" altLang="ja-JP" dirty="0"/>
              <a:t>8</a:t>
            </a:r>
            <a:endParaRPr lang="en-US" altLang="en-US" dirty="0"/>
          </a:p>
        </p:txBody>
      </p:sp>
      <p:pic>
        <p:nvPicPr>
          <p:cNvPr id="3" name="図 2">
            <a:extLst>
              <a:ext uri="{FF2B5EF4-FFF2-40B4-BE49-F238E27FC236}">
                <a16:creationId xmlns:a16="http://schemas.microsoft.com/office/drawing/2014/main" id="{A7D295B3-7EDD-4001-B156-C50BD7E94FC6}"/>
              </a:ext>
            </a:extLst>
          </p:cNvPr>
          <p:cNvPicPr>
            <a:picLocks noChangeAspect="1"/>
          </p:cNvPicPr>
          <p:nvPr/>
        </p:nvPicPr>
        <p:blipFill>
          <a:blip r:embed="rId2"/>
          <a:stretch>
            <a:fillRect/>
          </a:stretch>
        </p:blipFill>
        <p:spPr>
          <a:xfrm>
            <a:off x="412857" y="1033980"/>
            <a:ext cx="5760800" cy="4951963"/>
          </a:xfrm>
          <a:prstGeom prst="rect">
            <a:avLst/>
          </a:prstGeom>
        </p:spPr>
      </p:pic>
      <p:pic>
        <p:nvPicPr>
          <p:cNvPr id="14" name="図 13">
            <a:extLst>
              <a:ext uri="{FF2B5EF4-FFF2-40B4-BE49-F238E27FC236}">
                <a16:creationId xmlns:a16="http://schemas.microsoft.com/office/drawing/2014/main" id="{4CEF1D9B-E34E-4FA9-8ACA-4AD2268154DF}"/>
              </a:ext>
            </a:extLst>
          </p:cNvPr>
          <p:cNvPicPr>
            <a:picLocks noChangeAspect="1"/>
          </p:cNvPicPr>
          <p:nvPr/>
        </p:nvPicPr>
        <p:blipFill>
          <a:blip r:embed="rId3"/>
          <a:stretch>
            <a:fillRect/>
          </a:stretch>
        </p:blipFill>
        <p:spPr>
          <a:xfrm>
            <a:off x="6749737" y="1033979"/>
            <a:ext cx="5473828" cy="4951963"/>
          </a:xfrm>
          <a:prstGeom prst="rect">
            <a:avLst/>
          </a:prstGeom>
        </p:spPr>
      </p:pic>
      <p:sp>
        <p:nvSpPr>
          <p:cNvPr id="15" name="テキスト ボックス 14">
            <a:extLst>
              <a:ext uri="{FF2B5EF4-FFF2-40B4-BE49-F238E27FC236}">
                <a16:creationId xmlns:a16="http://schemas.microsoft.com/office/drawing/2014/main" id="{B46B2B1F-6FA9-4931-BBB0-2BAB89734090}"/>
              </a:ext>
            </a:extLst>
          </p:cNvPr>
          <p:cNvSpPr txBox="1"/>
          <p:nvPr/>
        </p:nvSpPr>
        <p:spPr>
          <a:xfrm>
            <a:off x="2933207" y="330648"/>
            <a:ext cx="7417030" cy="373745"/>
          </a:xfrm>
          <a:prstGeom prst="rect">
            <a:avLst/>
          </a:prstGeom>
        </p:spPr>
        <p:txBody>
          <a:bodyPr wrap="square" rtlCol="0">
            <a:spAutoFit/>
          </a:bodyPr>
          <a:lstStyle/>
          <a:p>
            <a:r>
              <a:rPr kumimoji="1" lang="ja-JP" altLang="en-US" u="sng" dirty="0"/>
              <a:t>例：「新型コロナ感染」関連の「発熱外来」及び「ワクチン接種」の月次推移</a:t>
            </a:r>
          </a:p>
        </p:txBody>
      </p:sp>
      <p:sp>
        <p:nvSpPr>
          <p:cNvPr id="17" name="テキスト ボックス 16">
            <a:extLst>
              <a:ext uri="{FF2B5EF4-FFF2-40B4-BE49-F238E27FC236}">
                <a16:creationId xmlns:a16="http://schemas.microsoft.com/office/drawing/2014/main" id="{12F9B019-402F-474E-B915-A13A5E798045}"/>
              </a:ext>
            </a:extLst>
          </p:cNvPr>
          <p:cNvSpPr txBox="1"/>
          <p:nvPr/>
        </p:nvSpPr>
        <p:spPr>
          <a:xfrm>
            <a:off x="556877" y="6172814"/>
            <a:ext cx="8641200" cy="646331"/>
          </a:xfrm>
          <a:prstGeom prst="rect">
            <a:avLst/>
          </a:prstGeom>
        </p:spPr>
        <p:txBody>
          <a:bodyPr wrap="square" rtlCol="0">
            <a:spAutoFit/>
          </a:bodyPr>
          <a:lstStyle/>
          <a:p>
            <a:r>
              <a:rPr kumimoji="1" lang="en-US" altLang="ja-JP" dirty="0"/>
              <a:t>※</a:t>
            </a:r>
            <a:r>
              <a:rPr kumimoji="1" lang="ja-JP" altLang="en-US" dirty="0"/>
              <a:t>資料の提示はできませんが、月次での「新患率」「再診率」そして「１日患者収入／人」</a:t>
            </a:r>
            <a:endParaRPr kumimoji="1" lang="en-US" altLang="ja-JP" dirty="0"/>
          </a:p>
          <a:p>
            <a:r>
              <a:rPr kumimoji="1" lang="ja-JP" altLang="en-US" dirty="0"/>
              <a:t>　 の動向は大切な経営指標ファクターと思っています。</a:t>
            </a:r>
          </a:p>
        </p:txBody>
      </p:sp>
    </p:spTree>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rotWithShape="1">
          <a:blip r:embed="rId2"/>
          <a:stretch>
            <a:fillRect/>
          </a:stretch>
        </p:blipFill>
        <p:spPr>
          <a:xfrm>
            <a:off x="6821747" y="629562"/>
            <a:ext cx="5403866" cy="6010217"/>
          </a:xfrm>
          <a:prstGeom prst="rect">
            <a:avLst/>
          </a:prstGeom>
        </p:spPr>
      </p:pic>
      <p:pic>
        <p:nvPicPr>
          <p:cNvPr id="6" name="図 5"/>
          <p:cNvPicPr>
            <a:picLocks noChangeAspect="1"/>
          </p:cNvPicPr>
          <p:nvPr/>
        </p:nvPicPr>
        <p:blipFill rotWithShape="1">
          <a:blip r:embed="rId3"/>
          <a:stretch>
            <a:fillRect/>
          </a:stretch>
        </p:blipFill>
        <p:spPr>
          <a:xfrm>
            <a:off x="412857" y="629562"/>
            <a:ext cx="5760800" cy="6056846"/>
          </a:xfrm>
          <a:prstGeom prst="rect">
            <a:avLst/>
          </a:prstGeom>
        </p:spPr>
      </p:pic>
      <p:sp>
        <p:nvSpPr>
          <p:cNvPr id="13" name="スライド番号プレースホルダー 5"/>
          <p:cNvSpPr>
            <a:spLocks noGrp="1"/>
          </p:cNvSpPr>
          <p:nvPr>
            <p:ph type="sldNum" sz="quarter" idx="12"/>
          </p:nvPr>
        </p:nvSpPr>
        <p:spPr>
          <a:xfrm>
            <a:off x="11881867" y="6639779"/>
            <a:ext cx="716342" cy="351571"/>
          </a:xfrm>
        </p:spPr>
        <p:txBody>
          <a:bodyPr/>
          <a:lstStyle/>
          <a:p>
            <a:pPr lvl="0">
              <a:defRPr/>
            </a:pPr>
            <a:r>
              <a:rPr lang="en-US" altLang="ja-JP" dirty="0"/>
              <a:t>9</a:t>
            </a:r>
            <a:endParaRPr lang="en-US" altLang="en-US" dirty="0"/>
          </a:p>
        </p:txBody>
      </p:sp>
      <p:sp>
        <p:nvSpPr>
          <p:cNvPr id="14" name="テキスト ボックス 13"/>
          <p:cNvSpPr txBox="1"/>
          <p:nvPr/>
        </p:nvSpPr>
        <p:spPr>
          <a:xfrm>
            <a:off x="9846167" y="6686408"/>
            <a:ext cx="2271242" cy="258311"/>
          </a:xfrm>
          <a:prstGeom prst="rect">
            <a:avLst/>
          </a:prstGeom>
        </p:spPr>
        <p:txBody>
          <a:bodyPr wrap="square">
            <a:spAutoFit/>
          </a:bodyPr>
          <a:lstStyle/>
          <a:p>
            <a:pPr>
              <a:defRPr/>
            </a:pPr>
            <a:r>
              <a:rPr lang="ja-JP" altLang="en-US" sz="1100" b="1"/>
              <a:t>資料作成：A&amp;Kメディコンサル</a:t>
            </a:r>
            <a:r>
              <a:rPr lang="en-US" altLang="ja-JP" sz="1100" b="1"/>
              <a:t>.</a:t>
            </a:r>
            <a:r>
              <a:rPr lang="ja-JP" altLang="en-US" sz="1100" b="1"/>
              <a:t>com</a:t>
            </a:r>
          </a:p>
        </p:txBody>
      </p:sp>
      <p:sp>
        <p:nvSpPr>
          <p:cNvPr id="2" name="テキスト ボックス 1">
            <a:extLst>
              <a:ext uri="{FF2B5EF4-FFF2-40B4-BE49-F238E27FC236}">
                <a16:creationId xmlns:a16="http://schemas.microsoft.com/office/drawing/2014/main" id="{320F81B4-A53D-4302-AEFB-78927251F81D}"/>
              </a:ext>
            </a:extLst>
          </p:cNvPr>
          <p:cNvSpPr txBox="1"/>
          <p:nvPr/>
        </p:nvSpPr>
        <p:spPr>
          <a:xfrm>
            <a:off x="700897" y="207401"/>
            <a:ext cx="4752660" cy="369332"/>
          </a:xfrm>
          <a:prstGeom prst="rect">
            <a:avLst/>
          </a:prstGeom>
        </p:spPr>
        <p:txBody>
          <a:bodyPr wrap="square" rtlCol="0">
            <a:spAutoFit/>
          </a:bodyPr>
          <a:lstStyle/>
          <a:p>
            <a:r>
              <a:rPr kumimoji="1" lang="ja-JP" altLang="en-US" b="1" u="sng" dirty="0">
                <a:effectLst>
                  <a:outerShdw blurRad="38100" dist="38100" dir="2700000" algn="tl">
                    <a:srgbClr val="000000">
                      <a:alpha val="43137"/>
                    </a:srgbClr>
                  </a:outerShdw>
                </a:effectLst>
              </a:rPr>
              <a:t>例：来院患者のアンケート調査・分析の取り方</a:t>
            </a:r>
          </a:p>
        </p:txBody>
      </p:sp>
    </p:spTree>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rotWithShape="1">
          <a:blip r:embed="rId2"/>
          <a:stretch>
            <a:fillRect/>
          </a:stretch>
        </p:blipFill>
        <p:spPr>
          <a:xfrm>
            <a:off x="484867" y="556560"/>
            <a:ext cx="5832810" cy="6388386"/>
          </a:xfrm>
          <a:prstGeom prst="rect">
            <a:avLst/>
          </a:prstGeom>
        </p:spPr>
      </p:pic>
      <p:pic>
        <p:nvPicPr>
          <p:cNvPr id="6" name="図 5"/>
          <p:cNvPicPr>
            <a:picLocks noChangeAspect="1"/>
          </p:cNvPicPr>
          <p:nvPr/>
        </p:nvPicPr>
        <p:blipFill rotWithShape="1">
          <a:blip r:embed="rId3"/>
          <a:stretch>
            <a:fillRect/>
          </a:stretch>
        </p:blipFill>
        <p:spPr>
          <a:xfrm>
            <a:off x="6893757" y="629562"/>
            <a:ext cx="5409712" cy="6129606"/>
          </a:xfrm>
          <a:prstGeom prst="rect">
            <a:avLst/>
          </a:prstGeom>
        </p:spPr>
      </p:pic>
      <p:sp>
        <p:nvSpPr>
          <p:cNvPr id="7" name="テキスト ボックス 6"/>
          <p:cNvSpPr txBox="1"/>
          <p:nvPr/>
        </p:nvSpPr>
        <p:spPr>
          <a:xfrm>
            <a:off x="9959681" y="218276"/>
            <a:ext cx="2680435" cy="262068"/>
          </a:xfrm>
          <a:prstGeom prst="rect">
            <a:avLst/>
          </a:prstGeom>
        </p:spPr>
        <p:txBody>
          <a:bodyPr wrap="square">
            <a:spAutoFit/>
          </a:bodyPr>
          <a:lstStyle/>
          <a:p>
            <a:pPr>
              <a:defRPr/>
            </a:pPr>
            <a:r>
              <a:rPr lang="ja-JP" altLang="en-US" sz="1100" b="1" dirty="0"/>
              <a:t>資料作成：A&amp;Kメディコンサル</a:t>
            </a:r>
            <a:r>
              <a:rPr lang="en-US" altLang="ja-JP" sz="1100" b="1" dirty="0"/>
              <a:t>.</a:t>
            </a:r>
            <a:r>
              <a:rPr lang="ja-JP" altLang="en-US" sz="1100" b="1" dirty="0"/>
              <a:t>com</a:t>
            </a:r>
          </a:p>
        </p:txBody>
      </p:sp>
      <p:sp>
        <p:nvSpPr>
          <p:cNvPr id="11" name="スライド番号プレースホルダー 5"/>
          <p:cNvSpPr>
            <a:spLocks noGrp="1"/>
          </p:cNvSpPr>
          <p:nvPr>
            <p:ph type="sldNum" sz="quarter" idx="12"/>
          </p:nvPr>
        </p:nvSpPr>
        <p:spPr>
          <a:xfrm>
            <a:off x="11995273" y="162437"/>
            <a:ext cx="616392" cy="373746"/>
          </a:xfrm>
        </p:spPr>
        <p:txBody>
          <a:bodyPr/>
          <a:lstStyle/>
          <a:p>
            <a:pPr lvl="0">
              <a:defRPr/>
            </a:pPr>
            <a:r>
              <a:rPr lang="en-US" altLang="ja-JP" dirty="0"/>
              <a:t>10</a:t>
            </a:r>
            <a:endParaRPr lang="en-US" altLang="en-US" dirty="0"/>
          </a:p>
        </p:txBody>
      </p:sp>
      <p:sp>
        <p:nvSpPr>
          <p:cNvPr id="9" name="テキスト ボックス 8">
            <a:extLst>
              <a:ext uri="{FF2B5EF4-FFF2-40B4-BE49-F238E27FC236}">
                <a16:creationId xmlns:a16="http://schemas.microsoft.com/office/drawing/2014/main" id="{70FD5015-FCF4-485E-A3C7-2BFBBC8F781D}"/>
              </a:ext>
            </a:extLst>
          </p:cNvPr>
          <p:cNvSpPr txBox="1"/>
          <p:nvPr/>
        </p:nvSpPr>
        <p:spPr>
          <a:xfrm>
            <a:off x="916927" y="207401"/>
            <a:ext cx="4536630" cy="369332"/>
          </a:xfrm>
          <a:prstGeom prst="rect">
            <a:avLst/>
          </a:prstGeom>
        </p:spPr>
        <p:txBody>
          <a:bodyPr wrap="square" rtlCol="0">
            <a:spAutoFit/>
          </a:bodyPr>
          <a:lstStyle/>
          <a:p>
            <a:r>
              <a:rPr kumimoji="1" lang="ja-JP" altLang="en-US" b="1" u="sng" dirty="0">
                <a:effectLst>
                  <a:outerShdw blurRad="38100" dist="38100" dir="2700000" algn="tl">
                    <a:srgbClr val="000000">
                      <a:alpha val="43137"/>
                    </a:srgbClr>
                  </a:outerShdw>
                </a:effectLst>
              </a:rPr>
              <a:t>例：アンケート後の院内掲示</a:t>
            </a:r>
          </a:p>
        </p:txBody>
      </p:sp>
    </p:spTree>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flip="xy" rotWithShape="1">
          <a:gsLst>
            <a:gs pos="21000">
              <a:schemeClr val="bg2">
                <a:lumMod val="85000"/>
                <a:alpha val="100000"/>
              </a:schemeClr>
            </a:gs>
            <a:gs pos="100000">
              <a:schemeClr val="accent2">
                <a:lumMod val="20000"/>
                <a:lumOff val="80000"/>
                <a:alpha val="100000"/>
              </a:schemeClr>
            </a:gs>
            <a:gs pos="42000">
              <a:schemeClr val="accent5">
                <a:lumMod val="40000"/>
                <a:lumOff val="60000"/>
                <a:alpha val="100000"/>
              </a:schemeClr>
            </a:gs>
            <a:gs pos="61000">
              <a:schemeClr val="accent1">
                <a:lumMod val="40000"/>
                <a:lumOff val="60000"/>
                <a:alpha val="100000"/>
              </a:schemeClr>
            </a:gs>
            <a:gs pos="79000">
              <a:schemeClr val="accent6">
                <a:lumMod val="20000"/>
                <a:lumOff val="80000"/>
                <a:alpha val="100000"/>
              </a:schemeClr>
            </a:gs>
          </a:gsLst>
          <a:lin ang="5400000" scaled="0"/>
          <a:tileRect/>
        </a:gradFill>
        <a:effectLst/>
      </p:bgPr>
    </p:bg>
    <p:spTree>
      <p:nvGrpSpPr>
        <p:cNvPr id="1" name=""/>
        <p:cNvGrpSpPr/>
        <p:nvPr/>
      </p:nvGrpSpPr>
      <p:grpSpPr>
        <a:xfrm>
          <a:off x="0" y="0"/>
          <a:ext cx="0" cy="0"/>
          <a:chOff x="0" y="0"/>
          <a:chExt cx="0" cy="0"/>
        </a:xfrm>
      </p:grpSpPr>
      <p:sp>
        <p:nvSpPr>
          <p:cNvPr id="4" name="テキスト ボックス 3"/>
          <p:cNvSpPr txBox="1"/>
          <p:nvPr/>
        </p:nvSpPr>
        <p:spPr>
          <a:xfrm>
            <a:off x="736182" y="2573832"/>
            <a:ext cx="10190135" cy="400110"/>
          </a:xfrm>
          <a:prstGeom prst="rect">
            <a:avLst/>
          </a:prstGeom>
        </p:spPr>
        <p:txBody>
          <a:bodyPr wrap="square">
            <a:spAutoFit/>
          </a:bodyPr>
          <a:lstStyle/>
          <a:p>
            <a:pPr>
              <a:defRPr/>
            </a:pPr>
            <a:r>
              <a:rPr lang="ja-JP" altLang="en-US" sz="2000" b="1" u="sng" dirty="0">
                <a:effectLst>
                  <a:outerShdw blurRad="38100" dist="38100" dir="2700000" algn="tl">
                    <a:srgbClr val="000000">
                      <a:alpha val="43137"/>
                    </a:srgbClr>
                  </a:outerShdw>
                </a:effectLst>
              </a:rPr>
              <a:t>３．参考：いつも医師が集まるセミナーで最後に話していることです！＋</a:t>
            </a:r>
            <a:r>
              <a:rPr lang="en-US" altLang="ja-JP" sz="2000" b="1" u="sng" dirty="0">
                <a:effectLst>
                  <a:outerShdw blurRad="38100" dist="38100" dir="2700000" algn="tl">
                    <a:srgbClr val="000000">
                      <a:alpha val="43137"/>
                    </a:srgbClr>
                  </a:outerShdw>
                </a:effectLst>
              </a:rPr>
              <a:t>α</a:t>
            </a:r>
            <a:r>
              <a:rPr lang="ja-JP" altLang="en-US" sz="2000" b="1" u="sng" dirty="0">
                <a:effectLst>
                  <a:outerShdw blurRad="38100" dist="38100" dir="2700000" algn="tl">
                    <a:srgbClr val="000000">
                      <a:alpha val="43137"/>
                    </a:srgbClr>
                  </a:outerShdw>
                </a:effectLst>
              </a:rPr>
              <a:t>（病院だと</a:t>
            </a:r>
            <a:r>
              <a:rPr lang="en-US" altLang="ja-JP" sz="2000" b="1" u="sng" dirty="0">
                <a:effectLst>
                  <a:outerShdw blurRad="38100" dist="38100" dir="2700000" algn="tl">
                    <a:srgbClr val="000000">
                      <a:alpha val="43137"/>
                    </a:srgbClr>
                  </a:outerShdw>
                </a:effectLst>
              </a:rPr>
              <a:t>…</a:t>
            </a:r>
            <a:r>
              <a:rPr lang="ja-JP" altLang="en-US" sz="2000" b="1" u="sng" dirty="0">
                <a:effectLst>
                  <a:outerShdw blurRad="38100" dist="38100" dir="2700000" algn="tl">
                    <a:srgbClr val="000000">
                      <a:alpha val="43137"/>
                    </a:srgbClr>
                  </a:outerShdw>
                </a:effectLst>
              </a:rPr>
              <a:t>）</a:t>
            </a:r>
            <a:r>
              <a:rPr kumimoji="1" lang="ja-JP" altLang="en-US" sz="2000" b="1" u="sng" dirty="0">
                <a:effectLst>
                  <a:outerShdw blurRad="38100" dist="38100" dir="2700000" algn="tl">
                    <a:srgbClr val="000000">
                      <a:alpha val="43137"/>
                    </a:srgbClr>
                  </a:outerShdw>
                </a:effectLst>
              </a:rPr>
              <a:t> </a:t>
            </a:r>
            <a:endParaRPr lang="ja-JP" altLang="en-US" sz="2000" b="1" u="sng" dirty="0">
              <a:effectLst>
                <a:outerShdw blurRad="38100" dist="38100" dir="2700000" algn="tl">
                  <a:srgbClr val="000000">
                    <a:alpha val="43137"/>
                  </a:srgbClr>
                </a:outerShdw>
              </a:effectLst>
            </a:endParaRPr>
          </a:p>
        </p:txBody>
      </p:sp>
      <p:sp>
        <p:nvSpPr>
          <p:cNvPr id="8" name="スライド番号プレースホルダー 5"/>
          <p:cNvSpPr>
            <a:spLocks noGrp="1"/>
          </p:cNvSpPr>
          <p:nvPr>
            <p:ph type="sldNum" sz="quarter" idx="12"/>
          </p:nvPr>
        </p:nvSpPr>
        <p:spPr>
          <a:xfrm>
            <a:off x="9636078" y="6520639"/>
            <a:ext cx="2982001" cy="373746"/>
          </a:xfrm>
        </p:spPr>
        <p:txBody>
          <a:bodyPr/>
          <a:lstStyle/>
          <a:p>
            <a:pPr lvl="0">
              <a:defRPr/>
            </a:pPr>
            <a:fld id="{AD22CD3B-FDDF-4998-970C-76E6E0BEC65F}" type="slidenum">
              <a:rPr lang="en-US" altLang="en-US"/>
              <a:pPr lvl="0">
                <a:defRPr/>
              </a:pPr>
              <a:t>14</a:t>
            </a:fld>
            <a:endParaRPr lang="en-US" altLang="en-US"/>
          </a:p>
        </p:txBody>
      </p:sp>
      <p:sp>
        <p:nvSpPr>
          <p:cNvPr id="9" name="テキスト ボックス 8"/>
          <p:cNvSpPr txBox="1"/>
          <p:nvPr/>
        </p:nvSpPr>
        <p:spPr>
          <a:xfrm>
            <a:off x="10134207" y="6211960"/>
            <a:ext cx="2271242" cy="258311"/>
          </a:xfrm>
          <a:prstGeom prst="rect">
            <a:avLst/>
          </a:prstGeom>
        </p:spPr>
        <p:txBody>
          <a:bodyPr wrap="square">
            <a:spAutoFit/>
          </a:bodyPr>
          <a:lstStyle/>
          <a:p>
            <a:pPr>
              <a:defRPr/>
            </a:pPr>
            <a:r>
              <a:rPr lang="ja-JP" altLang="en-US" sz="1100" b="1" dirty="0"/>
              <a:t>資料作成：A&amp;Kメディコンサル</a:t>
            </a:r>
            <a:r>
              <a:rPr lang="en-US" altLang="ja-JP" sz="1100" b="1" dirty="0"/>
              <a:t>.</a:t>
            </a:r>
            <a:r>
              <a:rPr lang="ja-JP" altLang="en-US" sz="1100" b="1" dirty="0"/>
              <a:t>com</a:t>
            </a:r>
          </a:p>
        </p:txBody>
      </p:sp>
    </p:spTree>
    <p:extLst>
      <p:ext uri="{BB962C8B-B14F-4D97-AF65-F5344CB8AC3E}">
        <p14:creationId xmlns:p14="http://schemas.microsoft.com/office/powerpoint/2010/main" val="82989022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060947" y="817472"/>
            <a:ext cx="10800591" cy="1815882"/>
          </a:xfrm>
          <a:prstGeom prst="rect">
            <a:avLst/>
          </a:prstGeom>
        </p:spPr>
        <p:txBody>
          <a:bodyPr wrap="square">
            <a:spAutoFit/>
          </a:bodyPr>
          <a:lstStyle/>
          <a:p>
            <a:pPr>
              <a:defRPr/>
            </a:pPr>
            <a:r>
              <a:rPr lang="ja-JP" altLang="en-US" sz="1600" dirty="0"/>
              <a:t>１．医師同士（開業医／勤務医）：</a:t>
            </a:r>
          </a:p>
          <a:p>
            <a:pPr>
              <a:defRPr/>
            </a:pPr>
            <a:r>
              <a:rPr lang="ja-JP" altLang="en-US" sz="1600" dirty="0"/>
              <a:t>２．各種有資格者（専門家）：</a:t>
            </a:r>
            <a:r>
              <a:rPr lang="ja-JP" altLang="en-US" sz="1600" u="sng" dirty="0">
                <a:solidFill>
                  <a:srgbClr val="FF0000"/>
                </a:solidFill>
              </a:rPr>
              <a:t>①税理士・会計士</a:t>
            </a:r>
            <a:r>
              <a:rPr lang="ja-JP" altLang="en-US" sz="1600" dirty="0"/>
              <a:t>　②弁護士　</a:t>
            </a:r>
            <a:r>
              <a:rPr lang="ja-JP" altLang="en-US" sz="1600" u="sng" dirty="0">
                <a:solidFill>
                  <a:srgbClr val="FF0000"/>
                </a:solidFill>
              </a:rPr>
              <a:t>③社会保険労務士</a:t>
            </a:r>
            <a:r>
              <a:rPr lang="ja-JP" altLang="en-US" sz="1600" dirty="0"/>
              <a:t>　④司法書士　➄行政書士</a:t>
            </a:r>
          </a:p>
          <a:p>
            <a:pPr>
              <a:defRPr/>
            </a:pPr>
            <a:r>
              <a:rPr lang="ja-JP" altLang="en-US" sz="1600" dirty="0"/>
              <a:t>　　　　　　　　　　　　　　　　　　⑥設計士（施工者）・・・・・・・コンサルタント？？</a:t>
            </a:r>
          </a:p>
          <a:p>
            <a:pPr>
              <a:defRPr/>
            </a:pPr>
            <a:r>
              <a:rPr lang="ja-JP" altLang="en-US" sz="1600" dirty="0"/>
              <a:t>３．遊び仲間（友人）：仕事には関係ない多方面での交友関係</a:t>
            </a:r>
          </a:p>
          <a:p>
            <a:pPr>
              <a:defRPr/>
            </a:pPr>
            <a:r>
              <a:rPr lang="ja-JP" altLang="en-US" sz="1600" dirty="0"/>
              <a:t>４．家　族（特に奥様）：一番の理解者となるか？一番厄介であるか？</a:t>
            </a:r>
          </a:p>
          <a:p>
            <a:pPr>
              <a:defRPr/>
            </a:pPr>
            <a:r>
              <a:rPr lang="ja-JP" altLang="en-US" sz="1600" dirty="0"/>
              <a:t>５．各　業　者など：「煽（おだ）ててくれる」「持ち上げてくれる」から気持ちが良いが・・・</a:t>
            </a:r>
          </a:p>
          <a:p>
            <a:pPr>
              <a:defRPr/>
            </a:pPr>
            <a:r>
              <a:rPr lang="ja-JP" altLang="en-US" sz="1600" dirty="0"/>
              <a:t>６．そ　の　他：色々な人が寄ってきます</a:t>
            </a:r>
          </a:p>
        </p:txBody>
      </p:sp>
      <p:sp>
        <p:nvSpPr>
          <p:cNvPr id="6" name="テキスト ボックス 5"/>
          <p:cNvSpPr txBox="1"/>
          <p:nvPr/>
        </p:nvSpPr>
        <p:spPr>
          <a:xfrm>
            <a:off x="1043695" y="2633354"/>
            <a:ext cx="10289737" cy="641134"/>
          </a:xfrm>
          <a:prstGeom prst="rect">
            <a:avLst/>
          </a:prstGeom>
        </p:spPr>
        <p:txBody>
          <a:bodyPr wrap="square">
            <a:spAutoFit/>
          </a:bodyPr>
          <a:lstStyle/>
          <a:p>
            <a:pPr>
              <a:defRPr/>
            </a:pPr>
            <a:r>
              <a:rPr lang="ja-JP" altLang="en-US" b="1" u="sng" dirty="0">
                <a:solidFill>
                  <a:srgbClr val="FF0000"/>
                </a:solidFill>
              </a:rPr>
              <a:t>＊自分自身の性格や素養が分かっているならば、それぞれの接し方や使い分けを考えてみましょう。</a:t>
            </a:r>
          </a:p>
          <a:p>
            <a:pPr>
              <a:defRPr/>
            </a:pPr>
            <a:r>
              <a:rPr lang="ja-JP" altLang="en-US" b="1" dirty="0">
                <a:solidFill>
                  <a:srgbClr val="FF0000"/>
                </a:solidFill>
              </a:rPr>
              <a:t>　 </a:t>
            </a:r>
            <a:r>
              <a:rPr lang="ja-JP" altLang="en-US" b="1" u="sng" dirty="0">
                <a:solidFill>
                  <a:srgbClr val="FF0000"/>
                </a:solidFill>
              </a:rPr>
              <a:t>独立起業（開業）は、まずは自分（己）を知ることが大切です。（私もなかなかできてないですが・・・）＊</a:t>
            </a:r>
          </a:p>
        </p:txBody>
      </p:sp>
      <p:sp>
        <p:nvSpPr>
          <p:cNvPr id="9" name="スライド番号プレースホルダー 5"/>
          <p:cNvSpPr>
            <a:spLocks noGrp="1"/>
          </p:cNvSpPr>
          <p:nvPr>
            <p:ph type="sldNum" sz="quarter" idx="12"/>
          </p:nvPr>
        </p:nvSpPr>
        <p:spPr>
          <a:xfrm>
            <a:off x="12078477" y="6484386"/>
            <a:ext cx="461926" cy="373746"/>
          </a:xfrm>
        </p:spPr>
        <p:txBody>
          <a:bodyPr/>
          <a:lstStyle/>
          <a:p>
            <a:pPr lvl="0">
              <a:defRPr/>
            </a:pPr>
            <a:r>
              <a:rPr lang="en-US" altLang="ja-JP" dirty="0"/>
              <a:t>11</a:t>
            </a:r>
            <a:endParaRPr lang="en-US" altLang="en-US" dirty="0"/>
          </a:p>
        </p:txBody>
      </p:sp>
      <p:sp>
        <p:nvSpPr>
          <p:cNvPr id="10" name="テキスト ボックス 9"/>
          <p:cNvSpPr txBox="1"/>
          <p:nvPr/>
        </p:nvSpPr>
        <p:spPr>
          <a:xfrm>
            <a:off x="10062197" y="6671259"/>
            <a:ext cx="2271242" cy="259365"/>
          </a:xfrm>
          <a:prstGeom prst="rect">
            <a:avLst/>
          </a:prstGeom>
        </p:spPr>
        <p:txBody>
          <a:bodyPr wrap="square">
            <a:spAutoFit/>
          </a:bodyPr>
          <a:lstStyle/>
          <a:p>
            <a:pPr>
              <a:defRPr/>
            </a:pPr>
            <a:r>
              <a:rPr lang="ja-JP" altLang="en-US" sz="1100" b="1" dirty="0"/>
              <a:t>資料作成：A&amp;Kメディコンサル</a:t>
            </a:r>
            <a:r>
              <a:rPr lang="en-US" altLang="ja-JP" sz="1100" b="1" dirty="0"/>
              <a:t>.</a:t>
            </a:r>
            <a:r>
              <a:rPr lang="ja-JP" altLang="en-US" sz="1100" b="1" dirty="0"/>
              <a:t>com</a:t>
            </a:r>
          </a:p>
        </p:txBody>
      </p:sp>
      <p:sp>
        <p:nvSpPr>
          <p:cNvPr id="2" name="テキスト ボックス 1">
            <a:extLst>
              <a:ext uri="{FF2B5EF4-FFF2-40B4-BE49-F238E27FC236}">
                <a16:creationId xmlns:a16="http://schemas.microsoft.com/office/drawing/2014/main" id="{9665685D-E68F-4968-A267-FC6A129565D1}"/>
              </a:ext>
            </a:extLst>
          </p:cNvPr>
          <p:cNvSpPr txBox="1"/>
          <p:nvPr/>
        </p:nvSpPr>
        <p:spPr>
          <a:xfrm>
            <a:off x="916927" y="330066"/>
            <a:ext cx="10580046" cy="400110"/>
          </a:xfrm>
          <a:prstGeom prst="rect">
            <a:avLst/>
          </a:prstGeom>
        </p:spPr>
        <p:txBody>
          <a:bodyPr wrap="square" rtlCol="0">
            <a:spAutoFit/>
          </a:bodyPr>
          <a:lstStyle/>
          <a:p>
            <a:r>
              <a:rPr kumimoji="1" lang="ja-JP" altLang="en-US" sz="2000" b="1" u="sng" dirty="0">
                <a:effectLst>
                  <a:outerShdw blurRad="38100" dist="38100" dir="2700000" algn="tl">
                    <a:srgbClr val="000000">
                      <a:alpha val="43137"/>
                    </a:srgbClr>
                  </a:outerShdw>
                </a:effectLst>
              </a:rPr>
              <a:t>勤務医から開業医へ転身する先生方へ：人付き合いでの注意ポイント（自覚して欲しいですが</a:t>
            </a:r>
            <a:r>
              <a:rPr kumimoji="1" lang="en-US" altLang="ja-JP" sz="2000" b="1" u="sng" dirty="0">
                <a:effectLst>
                  <a:outerShdw blurRad="38100" dist="38100" dir="2700000" algn="tl">
                    <a:srgbClr val="000000">
                      <a:alpha val="43137"/>
                    </a:srgbClr>
                  </a:outerShdw>
                </a:effectLst>
              </a:rPr>
              <a:t>…</a:t>
            </a:r>
            <a:r>
              <a:rPr kumimoji="1" lang="ja-JP" altLang="en-US" sz="2000" b="1" u="sng" dirty="0">
                <a:effectLst>
                  <a:outerShdw blurRad="38100" dist="38100" dir="2700000" algn="tl">
                    <a:srgbClr val="000000">
                      <a:alpha val="43137"/>
                    </a:srgbClr>
                  </a:outerShdw>
                </a:effectLst>
              </a:rPr>
              <a:t>）</a:t>
            </a:r>
          </a:p>
        </p:txBody>
      </p:sp>
      <p:sp>
        <p:nvSpPr>
          <p:cNvPr id="8" name="テキスト ボックス 7">
            <a:extLst>
              <a:ext uri="{FF2B5EF4-FFF2-40B4-BE49-F238E27FC236}">
                <a16:creationId xmlns:a16="http://schemas.microsoft.com/office/drawing/2014/main" id="{8C8A21DC-2E03-47E7-ACF5-8F3F35889F46}"/>
              </a:ext>
            </a:extLst>
          </p:cNvPr>
          <p:cNvSpPr txBox="1"/>
          <p:nvPr/>
        </p:nvSpPr>
        <p:spPr>
          <a:xfrm>
            <a:off x="1062649" y="3870512"/>
            <a:ext cx="9433179" cy="642747"/>
          </a:xfrm>
          <a:prstGeom prst="rect">
            <a:avLst/>
          </a:prstGeom>
        </p:spPr>
        <p:txBody>
          <a:bodyPr wrap="square">
            <a:spAutoFit/>
          </a:bodyPr>
          <a:lstStyle/>
          <a:p>
            <a:pPr>
              <a:defRPr/>
            </a:pPr>
            <a:r>
              <a:rPr lang="ja-JP" altLang="en-US" dirty="0"/>
              <a:t>（前提条件）：地域に見合った的確で必要な診療ニーズの提供ができる（行うこと）</a:t>
            </a:r>
          </a:p>
          <a:p>
            <a:pPr>
              <a:defRPr/>
            </a:pPr>
            <a:r>
              <a:rPr lang="ja-JP" altLang="en-US" dirty="0"/>
              <a:t>　　　　　　　　そのための診療受入体制、機能、技能などは兼ね備え及び継続できる（すること）</a:t>
            </a:r>
          </a:p>
        </p:txBody>
      </p:sp>
      <p:sp>
        <p:nvSpPr>
          <p:cNvPr id="11" name="矢印: 右 10">
            <a:extLst>
              <a:ext uri="{FF2B5EF4-FFF2-40B4-BE49-F238E27FC236}">
                <a16:creationId xmlns:a16="http://schemas.microsoft.com/office/drawing/2014/main" id="{85D73750-9AE1-4E6B-B26D-983D2596996D}"/>
              </a:ext>
            </a:extLst>
          </p:cNvPr>
          <p:cNvSpPr/>
          <p:nvPr/>
        </p:nvSpPr>
        <p:spPr>
          <a:xfrm rot="5400000">
            <a:off x="5454898" y="4390566"/>
            <a:ext cx="592374" cy="834534"/>
          </a:xfrm>
          <a:prstGeom prst="rightArrow">
            <a:avLst>
              <a:gd name="adj1" fmla="val 50000"/>
              <a:gd name="adj2" fmla="val 50000"/>
            </a:avLst>
          </a:prstGeom>
          <a:solidFill>
            <a:srgbClr val="FF0000"/>
          </a:solidFill>
          <a:ln algn="ctr">
            <a:solidFill>
              <a:srgbClr val="FF0000"/>
            </a:solidFill>
          </a:ln>
          <a:effectLst>
            <a:outerShdw blurRad="76200" dist="76200" dir="13500000" algn="ctr" rotWithShape="0">
              <a:srgbClr val="FF0000">
                <a:alpha val="50000"/>
              </a:srgbClr>
            </a:outerShdw>
          </a:effectLst>
        </p:spPr>
        <p:style>
          <a:lnRef idx="2">
            <a:schemeClr val="accent1">
              <a:shade val="2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algn="ctr">
              <a:defRPr/>
            </a:pPr>
            <a:endParaRPr lang="ja-JP" altLang="en-US"/>
          </a:p>
        </p:txBody>
      </p:sp>
      <p:sp>
        <p:nvSpPr>
          <p:cNvPr id="12" name="テキスト ボックス 11">
            <a:extLst>
              <a:ext uri="{FF2B5EF4-FFF2-40B4-BE49-F238E27FC236}">
                <a16:creationId xmlns:a16="http://schemas.microsoft.com/office/drawing/2014/main" id="{5B6ABFC6-A4DF-4DD0-8747-BAE4BF96B7E2}"/>
              </a:ext>
            </a:extLst>
          </p:cNvPr>
          <p:cNvSpPr txBox="1"/>
          <p:nvPr/>
        </p:nvSpPr>
        <p:spPr>
          <a:xfrm>
            <a:off x="1043695" y="4568245"/>
            <a:ext cx="11161395" cy="1309497"/>
          </a:xfrm>
          <a:prstGeom prst="rect">
            <a:avLst/>
          </a:prstGeom>
        </p:spPr>
        <p:txBody>
          <a:bodyPr wrap="square">
            <a:spAutoFit/>
          </a:bodyPr>
          <a:lstStyle/>
          <a:p>
            <a:pPr>
              <a:defRPr/>
            </a:pPr>
            <a:r>
              <a:rPr lang="ja-JP" altLang="en-US" sz="1600" b="1" u="sng" dirty="0">
                <a:effectLst>
                  <a:outerShdw blurRad="76200" dist="76200" dir="2700000" algn="ctr" rotWithShape="0">
                    <a:srgbClr val="000000">
                      <a:alpha val="50000"/>
                    </a:srgbClr>
                  </a:outerShdw>
                </a:effectLst>
              </a:rPr>
              <a:t>「ヒ　ト」</a:t>
            </a:r>
            <a:r>
              <a:rPr lang="ja-JP" altLang="en-US" sz="1600" dirty="0"/>
              <a:t>とは：接してコミュニケーションを図る</a:t>
            </a:r>
          </a:p>
          <a:p>
            <a:pPr>
              <a:defRPr/>
            </a:pPr>
            <a:r>
              <a:rPr lang="ja-JP" altLang="en-US" sz="1600" b="1" u="sng" dirty="0">
                <a:effectLst>
                  <a:outerShdw blurRad="76200" dist="76200" dir="2700000" algn="ctr" rotWithShape="0">
                    <a:srgbClr val="000000">
                      <a:alpha val="50000"/>
                    </a:srgbClr>
                  </a:outerShdw>
                </a:effectLst>
              </a:rPr>
              <a:t>「モ　ノ」</a:t>
            </a:r>
            <a:r>
              <a:rPr lang="ja-JP" altLang="en-US" sz="1600" dirty="0"/>
              <a:t>とは：時代に応じて必要な投資、整備、廃棄、見直しを行っていく</a:t>
            </a:r>
          </a:p>
          <a:p>
            <a:pPr>
              <a:defRPr/>
            </a:pPr>
            <a:r>
              <a:rPr lang="ja-JP" altLang="en-US" sz="1600" b="1" u="sng" dirty="0">
                <a:effectLst>
                  <a:outerShdw blurRad="76200" dist="76200" dir="2700000" algn="ctr" rotWithShape="0">
                    <a:srgbClr val="000000">
                      <a:alpha val="50000"/>
                    </a:srgbClr>
                  </a:outerShdw>
                </a:effectLst>
              </a:rPr>
              <a:t>「カ　ネ」</a:t>
            </a:r>
            <a:r>
              <a:rPr lang="ja-JP" altLang="en-US" sz="1600" dirty="0"/>
              <a:t>とは：状況（トレンド）に応じて、短期・中長期で計画的に支出を見て、必要な部分へ投下する（キャッシュフローを確認）</a:t>
            </a:r>
          </a:p>
          <a:p>
            <a:pPr>
              <a:defRPr/>
            </a:pPr>
            <a:r>
              <a:rPr lang="ja-JP" altLang="en-US" sz="1600" b="1" u="sng" dirty="0">
                <a:effectLst>
                  <a:outerShdw blurRad="76200" dist="76200" dir="2700000" algn="ctr" rotWithShape="0">
                    <a:srgbClr val="000000">
                      <a:alpha val="50000"/>
                    </a:srgbClr>
                  </a:outerShdw>
                </a:effectLst>
              </a:rPr>
              <a:t>「情　報」</a:t>
            </a:r>
            <a:r>
              <a:rPr lang="ja-JP" altLang="en-US" sz="1600" dirty="0"/>
              <a:t>とは：医業という業種に胡坐をかくことなく、常に（地域の）アンテナを立て、ネットワーク（人脈）を張り巡らしていること</a:t>
            </a:r>
          </a:p>
          <a:p>
            <a:pPr>
              <a:defRPr/>
            </a:pPr>
            <a:r>
              <a:rPr lang="ja-JP" altLang="en-US" sz="1600" b="1" u="sng" dirty="0">
                <a:effectLst>
                  <a:outerShdw blurRad="76200" dist="76200" dir="2700000" algn="ctr" rotWithShape="0">
                    <a:srgbClr val="000000">
                      <a:alpha val="50000"/>
                    </a:srgbClr>
                  </a:outerShdw>
                </a:effectLst>
              </a:rPr>
              <a:t>「信　頼」</a:t>
            </a:r>
            <a:r>
              <a:rPr lang="ja-JP" altLang="en-US" sz="1600" dirty="0"/>
              <a:t>とは：得られるものでなく、得るものである</a:t>
            </a:r>
          </a:p>
        </p:txBody>
      </p:sp>
      <p:sp>
        <p:nvSpPr>
          <p:cNvPr id="13" name="矢印: 右 12">
            <a:extLst>
              <a:ext uri="{FF2B5EF4-FFF2-40B4-BE49-F238E27FC236}">
                <a16:creationId xmlns:a16="http://schemas.microsoft.com/office/drawing/2014/main" id="{E0569016-3887-4D79-9CD2-F8CB25C9CE43}"/>
              </a:ext>
            </a:extLst>
          </p:cNvPr>
          <p:cNvSpPr/>
          <p:nvPr/>
        </p:nvSpPr>
        <p:spPr>
          <a:xfrm rot="5400000">
            <a:off x="5522919" y="5614438"/>
            <a:ext cx="512641" cy="855466"/>
          </a:xfrm>
          <a:prstGeom prst="rightArrow">
            <a:avLst>
              <a:gd name="adj1" fmla="val 50000"/>
              <a:gd name="adj2" fmla="val 50000"/>
            </a:avLst>
          </a:prstGeom>
          <a:solidFill>
            <a:srgbClr val="FF0000"/>
          </a:solidFill>
          <a:ln algn="ctr">
            <a:solidFill>
              <a:srgbClr val="FF0000"/>
            </a:solidFill>
          </a:ln>
          <a:effectLst>
            <a:outerShdw blurRad="76200" dist="76200" dir="13500000" algn="ctr" rotWithShape="0">
              <a:srgbClr val="FF0000">
                <a:alpha val="50000"/>
              </a:srgbClr>
            </a:outerShdw>
          </a:effectLst>
        </p:spPr>
        <p:style>
          <a:lnRef idx="2">
            <a:schemeClr val="accent1">
              <a:shade val="2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algn="ctr">
              <a:defRPr/>
            </a:pPr>
            <a:endParaRPr lang="ja-JP" altLang="en-US"/>
          </a:p>
        </p:txBody>
      </p:sp>
      <p:sp>
        <p:nvSpPr>
          <p:cNvPr id="14" name="テキスト ボックス 13">
            <a:extLst>
              <a:ext uri="{FF2B5EF4-FFF2-40B4-BE49-F238E27FC236}">
                <a16:creationId xmlns:a16="http://schemas.microsoft.com/office/drawing/2014/main" id="{DFBFFCD3-29CA-451B-8800-DA70AFAABBF5}"/>
              </a:ext>
            </a:extLst>
          </p:cNvPr>
          <p:cNvSpPr txBox="1"/>
          <p:nvPr/>
        </p:nvSpPr>
        <p:spPr>
          <a:xfrm>
            <a:off x="1060947" y="6039908"/>
            <a:ext cx="11161395" cy="816483"/>
          </a:xfrm>
          <a:prstGeom prst="rect">
            <a:avLst/>
          </a:prstGeom>
        </p:spPr>
        <p:txBody>
          <a:bodyPr wrap="square">
            <a:spAutoFit/>
          </a:bodyPr>
          <a:lstStyle/>
          <a:p>
            <a:pPr>
              <a:defRPr/>
            </a:pPr>
            <a:r>
              <a:rPr lang="ja-JP" altLang="en-US" sz="1600" b="1" u="sng" dirty="0">
                <a:solidFill>
                  <a:srgbClr val="FF0000"/>
                </a:solidFill>
                <a:effectLst>
                  <a:outerShdw blurRad="76200" dist="76200" dir="2700000" algn="ctr" rotWithShape="0">
                    <a:srgbClr val="000000">
                      <a:alpha val="50000"/>
                    </a:srgbClr>
                  </a:outerShdw>
                </a:effectLst>
              </a:rPr>
              <a:t>「数値＆データ」</a:t>
            </a:r>
            <a:r>
              <a:rPr lang="ja-JP" altLang="en-US" sz="1600" dirty="0"/>
              <a:t>は嘘をつかないので、必要な部分を時系列（トレンド）で、面倒であっても必ず把握しておくもの</a:t>
            </a:r>
          </a:p>
          <a:p>
            <a:pPr>
              <a:defRPr/>
            </a:pPr>
            <a:r>
              <a:rPr lang="ja-JP" altLang="en-US" sz="1600" b="1" u="sng" dirty="0">
                <a:solidFill>
                  <a:srgbClr val="FF0000"/>
                </a:solidFill>
                <a:effectLst>
                  <a:outerShdw blurRad="76200" dist="76200" dir="2700000" algn="ctr" rotWithShape="0">
                    <a:srgbClr val="000000">
                      <a:alpha val="50000"/>
                    </a:srgbClr>
                  </a:outerShdw>
                </a:effectLst>
              </a:rPr>
              <a:t>「話し相手＆相談相手」</a:t>
            </a:r>
            <a:r>
              <a:rPr lang="ja-JP" altLang="en-US" sz="1600" dirty="0"/>
              <a:t>は、個人事業では必要な存在だけに、本当に自分に必要な人と出会うには、人を見る目を養うべきである</a:t>
            </a:r>
          </a:p>
          <a:p>
            <a:pPr>
              <a:defRPr/>
            </a:pPr>
            <a:r>
              <a:rPr lang="ja-JP" altLang="en-US" sz="1600" dirty="0"/>
              <a:t>　　　　　　　　　　　　　　　　　それは「悪い時」や「つらい時」に分かるのかも知れないです</a:t>
            </a:r>
          </a:p>
        </p:txBody>
      </p:sp>
      <p:cxnSp>
        <p:nvCxnSpPr>
          <p:cNvPr id="7" name="直線コネクタ 6">
            <a:extLst>
              <a:ext uri="{FF2B5EF4-FFF2-40B4-BE49-F238E27FC236}">
                <a16:creationId xmlns:a16="http://schemas.microsoft.com/office/drawing/2014/main" id="{43FD9B36-BFA7-4EC9-8D7A-9FE022D57F34}"/>
              </a:ext>
            </a:extLst>
          </p:cNvPr>
          <p:cNvCxnSpPr/>
          <p:nvPr/>
        </p:nvCxnSpPr>
        <p:spPr>
          <a:xfrm>
            <a:off x="412857" y="3509962"/>
            <a:ext cx="11920582"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12"/>
          </p:nvPr>
        </p:nvSpPr>
        <p:spPr>
          <a:xfrm>
            <a:off x="12261429" y="6483795"/>
            <a:ext cx="428306" cy="351571"/>
          </a:xfrm>
        </p:spPr>
        <p:txBody>
          <a:bodyPr/>
          <a:lstStyle/>
          <a:p>
            <a:pPr lvl="0">
              <a:defRPr/>
            </a:pPr>
            <a:r>
              <a:rPr lang="en-US" altLang="ja-JP" dirty="0"/>
              <a:t>12</a:t>
            </a:r>
            <a:endParaRPr lang="en-US" altLang="en-US" dirty="0"/>
          </a:p>
        </p:txBody>
      </p:sp>
      <p:sp>
        <p:nvSpPr>
          <p:cNvPr id="9" name="テキスト ボックス 8"/>
          <p:cNvSpPr txBox="1"/>
          <p:nvPr/>
        </p:nvSpPr>
        <p:spPr>
          <a:xfrm>
            <a:off x="10062197" y="6515862"/>
            <a:ext cx="2271242" cy="262509"/>
          </a:xfrm>
          <a:prstGeom prst="rect">
            <a:avLst/>
          </a:prstGeom>
        </p:spPr>
        <p:txBody>
          <a:bodyPr wrap="square">
            <a:spAutoFit/>
          </a:bodyPr>
          <a:lstStyle/>
          <a:p>
            <a:pPr>
              <a:defRPr/>
            </a:pPr>
            <a:r>
              <a:rPr lang="ja-JP" altLang="en-US" sz="1100" b="1" dirty="0"/>
              <a:t>資料作成：A&amp;Kメディコンサル</a:t>
            </a:r>
            <a:r>
              <a:rPr lang="en-US" altLang="ja-JP" sz="1100" b="1" dirty="0"/>
              <a:t>.</a:t>
            </a:r>
            <a:r>
              <a:rPr lang="ja-JP" altLang="en-US" sz="1100" b="1" dirty="0"/>
              <a:t>com</a:t>
            </a:r>
          </a:p>
        </p:txBody>
      </p:sp>
      <p:pic>
        <p:nvPicPr>
          <p:cNvPr id="2" name="図 1">
            <a:extLst>
              <a:ext uri="{FF2B5EF4-FFF2-40B4-BE49-F238E27FC236}">
                <a16:creationId xmlns:a16="http://schemas.microsoft.com/office/drawing/2014/main" id="{A66EFD19-13C7-4389-AB04-70036E0CB1A0}"/>
              </a:ext>
            </a:extLst>
          </p:cNvPr>
          <p:cNvPicPr>
            <a:picLocks noChangeAspect="1"/>
          </p:cNvPicPr>
          <p:nvPr/>
        </p:nvPicPr>
        <p:blipFill>
          <a:blip r:embed="rId2"/>
          <a:stretch>
            <a:fillRect/>
          </a:stretch>
        </p:blipFill>
        <p:spPr>
          <a:xfrm>
            <a:off x="89639" y="68497"/>
            <a:ext cx="12600095" cy="6390370"/>
          </a:xfrm>
          <a:prstGeom prst="rect">
            <a:avLst/>
          </a:prstGeom>
        </p:spPr>
      </p:pic>
    </p:spTree>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338485" y="233806"/>
            <a:ext cx="10102404" cy="400110"/>
          </a:xfrm>
          <a:prstGeom prst="rect">
            <a:avLst/>
          </a:prstGeom>
        </p:spPr>
        <p:txBody>
          <a:bodyPr wrap="square">
            <a:spAutoFit/>
          </a:bodyPr>
          <a:lstStyle/>
          <a:p>
            <a:pPr>
              <a:defRPr/>
            </a:pPr>
            <a:r>
              <a:rPr lang="en-US" altLang="ja-JP" sz="2000" b="1" u="sng" dirty="0">
                <a:effectLst>
                  <a:outerShdw blurRad="38100" dist="38100" dir="2700000" algn="tl">
                    <a:srgbClr val="000000">
                      <a:alpha val="43137"/>
                    </a:srgbClr>
                  </a:outerShdw>
                </a:effectLst>
              </a:rPr>
              <a:t>※</a:t>
            </a:r>
            <a:r>
              <a:rPr lang="ja-JP" altLang="en-US" sz="2000" b="1" u="sng" dirty="0">
                <a:effectLst>
                  <a:outerShdw blurRad="38100" dist="38100" dir="2700000" algn="tl">
                    <a:srgbClr val="000000">
                      <a:alpha val="43137"/>
                    </a:srgbClr>
                  </a:outerShdw>
                </a:effectLst>
              </a:rPr>
              <a:t>１：開業コンサルティングと顧問コンサルティングを実行するための私の基本とするポイント</a:t>
            </a:r>
          </a:p>
        </p:txBody>
      </p:sp>
      <p:sp>
        <p:nvSpPr>
          <p:cNvPr id="7" name="テキスト ボックス 6"/>
          <p:cNvSpPr txBox="1"/>
          <p:nvPr/>
        </p:nvSpPr>
        <p:spPr>
          <a:xfrm>
            <a:off x="189237" y="1190652"/>
            <a:ext cx="2932666" cy="337880"/>
          </a:xfrm>
          <a:prstGeom prst="rect">
            <a:avLst/>
          </a:prstGeom>
        </p:spPr>
        <p:txBody>
          <a:bodyPr wrap="square">
            <a:spAutoFit/>
          </a:bodyPr>
          <a:lstStyle/>
          <a:p>
            <a:pPr>
              <a:defRPr/>
            </a:pPr>
            <a:r>
              <a:rPr lang="ja-JP" altLang="en-US" sz="1600" b="1" dirty="0">
                <a:effectLst>
                  <a:outerShdw blurRad="76200" dist="76200" dir="2700000" algn="ctr" rotWithShape="0">
                    <a:srgbClr val="000000">
                      <a:alpha val="50000"/>
                    </a:srgbClr>
                  </a:outerShdw>
                </a:effectLst>
              </a:rPr>
              <a:t>＜基本１：４＋１の経営資源＞</a:t>
            </a:r>
          </a:p>
        </p:txBody>
      </p:sp>
      <p:sp>
        <p:nvSpPr>
          <p:cNvPr id="8" name="テキスト ボックス 7"/>
          <p:cNvSpPr txBox="1"/>
          <p:nvPr/>
        </p:nvSpPr>
        <p:spPr>
          <a:xfrm>
            <a:off x="843301" y="1714837"/>
            <a:ext cx="1737221" cy="2893100"/>
          </a:xfrm>
          <a:prstGeom prst="rect">
            <a:avLst/>
          </a:prstGeom>
        </p:spPr>
        <p:txBody>
          <a:bodyPr wrap="square">
            <a:spAutoFit/>
          </a:bodyPr>
          <a:lstStyle/>
          <a:p>
            <a:pPr>
              <a:defRPr/>
            </a:pPr>
            <a:r>
              <a:rPr lang="ja-JP" altLang="en-US" sz="1400" b="1" u="sng" dirty="0"/>
              <a:t>１．人（ヒト）</a:t>
            </a:r>
          </a:p>
          <a:p>
            <a:pPr>
              <a:defRPr/>
            </a:pPr>
            <a:endParaRPr lang="en-US" altLang="ja-JP" sz="1400" b="1" u="sng" dirty="0"/>
          </a:p>
          <a:p>
            <a:pPr>
              <a:defRPr/>
            </a:pPr>
            <a:endParaRPr lang="ja-JP" altLang="en-US" sz="1400" b="1" u="sng" dirty="0"/>
          </a:p>
          <a:p>
            <a:pPr>
              <a:defRPr/>
            </a:pPr>
            <a:r>
              <a:rPr lang="ja-JP" altLang="en-US" sz="1400" b="1" u="sng" dirty="0"/>
              <a:t>２．物・者（モノ）</a:t>
            </a:r>
          </a:p>
          <a:p>
            <a:pPr>
              <a:defRPr/>
            </a:pPr>
            <a:endParaRPr lang="en-US" altLang="ja-JP" sz="1400" b="1" u="sng" dirty="0"/>
          </a:p>
          <a:p>
            <a:pPr>
              <a:defRPr/>
            </a:pPr>
            <a:endParaRPr lang="ja-JP" altLang="en-US" sz="1400" b="1" u="sng" dirty="0"/>
          </a:p>
          <a:p>
            <a:pPr>
              <a:defRPr/>
            </a:pPr>
            <a:r>
              <a:rPr lang="ja-JP" altLang="en-US" sz="1400" b="1" u="sng" dirty="0"/>
              <a:t>３．金（カネ）</a:t>
            </a:r>
          </a:p>
          <a:p>
            <a:pPr>
              <a:defRPr/>
            </a:pPr>
            <a:endParaRPr lang="en-US" altLang="ja-JP" sz="1400" b="1" u="sng" dirty="0"/>
          </a:p>
          <a:p>
            <a:pPr>
              <a:defRPr/>
            </a:pPr>
            <a:endParaRPr lang="ja-JP" altLang="en-US" sz="1400" b="1" u="sng" dirty="0"/>
          </a:p>
          <a:p>
            <a:pPr>
              <a:defRPr/>
            </a:pPr>
            <a:r>
              <a:rPr lang="ja-JP" altLang="en-US" sz="1400" b="1" u="sng" dirty="0"/>
              <a:t>４．情　報</a:t>
            </a:r>
          </a:p>
          <a:p>
            <a:pPr>
              <a:defRPr/>
            </a:pPr>
            <a:endParaRPr lang="en-US" altLang="ja-JP" sz="1400" b="1" u="sng" dirty="0"/>
          </a:p>
          <a:p>
            <a:pPr>
              <a:defRPr/>
            </a:pPr>
            <a:endParaRPr lang="ja-JP" altLang="en-US" sz="1400" b="1" u="sng" dirty="0"/>
          </a:p>
          <a:p>
            <a:pPr>
              <a:defRPr/>
            </a:pPr>
            <a:r>
              <a:rPr lang="ja-JP" altLang="en-US" sz="1400" b="1" u="sng" dirty="0">
                <a:solidFill>
                  <a:srgbClr val="FF0000"/>
                </a:solidFill>
              </a:rPr>
              <a:t>５．信 頼 関 係</a:t>
            </a:r>
          </a:p>
        </p:txBody>
      </p:sp>
      <p:sp>
        <p:nvSpPr>
          <p:cNvPr id="15" name="テキスト ボックス 14"/>
          <p:cNvSpPr txBox="1"/>
          <p:nvPr/>
        </p:nvSpPr>
        <p:spPr>
          <a:xfrm>
            <a:off x="3334410" y="1190652"/>
            <a:ext cx="3705313" cy="337881"/>
          </a:xfrm>
          <a:prstGeom prst="rect">
            <a:avLst/>
          </a:prstGeom>
        </p:spPr>
        <p:txBody>
          <a:bodyPr wrap="square">
            <a:spAutoFit/>
          </a:bodyPr>
          <a:lstStyle/>
          <a:p>
            <a:pPr>
              <a:defRPr/>
            </a:pPr>
            <a:r>
              <a:rPr lang="ja-JP" altLang="en-US" sz="1600" b="1">
                <a:effectLst>
                  <a:outerShdw blurRad="76200" dist="76200" dir="2700000" algn="ctr" rotWithShape="0">
                    <a:srgbClr val="000000">
                      <a:alpha val="50000"/>
                    </a:srgbClr>
                  </a:outerShdw>
                </a:effectLst>
              </a:rPr>
              <a:t>＜基本２：５つの市場性の見方＞</a:t>
            </a:r>
          </a:p>
        </p:txBody>
      </p:sp>
      <p:sp>
        <p:nvSpPr>
          <p:cNvPr id="16" name="テキスト ボックス 15"/>
          <p:cNvSpPr txBox="1"/>
          <p:nvPr/>
        </p:nvSpPr>
        <p:spPr>
          <a:xfrm>
            <a:off x="3581297" y="1691618"/>
            <a:ext cx="3021645" cy="298140"/>
          </a:xfrm>
          <a:prstGeom prst="rect">
            <a:avLst/>
          </a:prstGeom>
        </p:spPr>
        <p:txBody>
          <a:bodyPr wrap="square">
            <a:spAutoFit/>
          </a:bodyPr>
          <a:lstStyle/>
          <a:p>
            <a:pPr>
              <a:defRPr/>
            </a:pPr>
            <a:r>
              <a:rPr lang="ja-JP" altLang="en-US" sz="1400" b="1" dirty="0"/>
              <a:t>Ａ</a:t>
            </a:r>
            <a:r>
              <a:rPr lang="en-US" altLang="ja-JP" sz="1400" b="1" dirty="0"/>
              <a:t>.</a:t>
            </a:r>
            <a:r>
              <a:rPr lang="ja-JP" altLang="en-US" sz="1400" b="1" dirty="0"/>
              <a:t>市場規模（発生及び潜在需要）</a:t>
            </a:r>
            <a:endParaRPr lang="ja-JP" altLang="en-US" dirty="0"/>
          </a:p>
        </p:txBody>
      </p:sp>
      <p:sp>
        <p:nvSpPr>
          <p:cNvPr id="17" name="テキスト ボックス 16"/>
          <p:cNvSpPr txBox="1"/>
          <p:nvPr/>
        </p:nvSpPr>
        <p:spPr>
          <a:xfrm>
            <a:off x="3581297" y="2406943"/>
            <a:ext cx="4125358" cy="296610"/>
          </a:xfrm>
          <a:prstGeom prst="rect">
            <a:avLst/>
          </a:prstGeom>
        </p:spPr>
        <p:txBody>
          <a:bodyPr wrap="square">
            <a:spAutoFit/>
          </a:bodyPr>
          <a:lstStyle/>
          <a:p>
            <a:pPr>
              <a:defRPr/>
            </a:pPr>
            <a:r>
              <a:rPr lang="ja-JP" altLang="en-US" sz="1400" b="1" dirty="0"/>
              <a:t>Ｂ</a:t>
            </a:r>
            <a:r>
              <a:rPr lang="en-US" altLang="ja-JP" sz="1400" b="1" dirty="0"/>
              <a:t>.</a:t>
            </a:r>
            <a:r>
              <a:rPr lang="ja-JP" altLang="en-US" sz="1400" b="1" dirty="0"/>
              <a:t>市場範囲（地域的・対象疾患・年齢層）</a:t>
            </a:r>
            <a:endParaRPr lang="ja-JP" altLang="en-US" dirty="0"/>
          </a:p>
        </p:txBody>
      </p:sp>
      <p:sp>
        <p:nvSpPr>
          <p:cNvPr id="18" name="テキスト ボックス 17"/>
          <p:cNvSpPr txBox="1"/>
          <p:nvPr/>
        </p:nvSpPr>
        <p:spPr>
          <a:xfrm>
            <a:off x="3581297" y="3119221"/>
            <a:ext cx="3573503" cy="300016"/>
          </a:xfrm>
          <a:prstGeom prst="rect">
            <a:avLst/>
          </a:prstGeom>
        </p:spPr>
        <p:txBody>
          <a:bodyPr wrap="square">
            <a:spAutoFit/>
          </a:bodyPr>
          <a:lstStyle/>
          <a:p>
            <a:pPr>
              <a:defRPr/>
            </a:pPr>
            <a:r>
              <a:rPr lang="ja-JP" altLang="en-US" sz="1400" b="1" dirty="0"/>
              <a:t>Ｃ</a:t>
            </a:r>
            <a:r>
              <a:rPr lang="en-US" altLang="ja-JP" sz="1400" b="1" dirty="0"/>
              <a:t>.</a:t>
            </a:r>
            <a:r>
              <a:rPr lang="ja-JP" altLang="en-US" sz="1400" b="1" dirty="0"/>
              <a:t>市場ニーズ（患者思考・</a:t>
            </a:r>
            <a:r>
              <a:rPr lang="ja-JP" altLang="en-US" sz="1400" b="1" dirty="0">
                <a:solidFill>
                  <a:srgbClr val="FF0000"/>
                </a:solidFill>
              </a:rPr>
              <a:t>患者欲求</a:t>
            </a:r>
            <a:r>
              <a:rPr lang="ja-JP" altLang="en-US" sz="1400" b="1" dirty="0"/>
              <a:t>）</a:t>
            </a:r>
          </a:p>
        </p:txBody>
      </p:sp>
      <p:sp>
        <p:nvSpPr>
          <p:cNvPr id="19" name="テキスト ボックス 18"/>
          <p:cNvSpPr txBox="1"/>
          <p:nvPr/>
        </p:nvSpPr>
        <p:spPr>
          <a:xfrm>
            <a:off x="3610503" y="3834905"/>
            <a:ext cx="3731174" cy="300919"/>
          </a:xfrm>
          <a:prstGeom prst="rect">
            <a:avLst/>
          </a:prstGeom>
        </p:spPr>
        <p:txBody>
          <a:bodyPr wrap="square">
            <a:spAutoFit/>
          </a:bodyPr>
          <a:lstStyle/>
          <a:p>
            <a:pPr>
              <a:defRPr/>
            </a:pPr>
            <a:r>
              <a:rPr lang="ja-JP" altLang="en-US" sz="1400" b="1" dirty="0"/>
              <a:t>Ｄ</a:t>
            </a:r>
            <a:r>
              <a:rPr lang="en-US" altLang="ja-JP" sz="1400" b="1" dirty="0"/>
              <a:t>.</a:t>
            </a:r>
            <a:r>
              <a:rPr lang="ja-JP" altLang="en-US" sz="1400" b="1" dirty="0"/>
              <a:t>市場トレンド（時系列での傾向・流れ）</a:t>
            </a:r>
            <a:endParaRPr lang="ja-JP" altLang="en-US" dirty="0"/>
          </a:p>
        </p:txBody>
      </p:sp>
      <p:sp>
        <p:nvSpPr>
          <p:cNvPr id="20" name="テキスト ボックス 19"/>
          <p:cNvSpPr txBox="1"/>
          <p:nvPr/>
        </p:nvSpPr>
        <p:spPr>
          <a:xfrm>
            <a:off x="3606558" y="5134531"/>
            <a:ext cx="2916952" cy="296337"/>
          </a:xfrm>
          <a:prstGeom prst="rect">
            <a:avLst/>
          </a:prstGeom>
        </p:spPr>
        <p:txBody>
          <a:bodyPr wrap="square">
            <a:spAutoFit/>
          </a:bodyPr>
          <a:lstStyle/>
          <a:p>
            <a:pPr>
              <a:defRPr/>
            </a:pPr>
            <a:r>
              <a:rPr lang="ja-JP" altLang="en-US" sz="1400" b="1" dirty="0"/>
              <a:t>Ｅ</a:t>
            </a:r>
            <a:r>
              <a:rPr lang="en-US" altLang="ja-JP" sz="1400" b="1" dirty="0"/>
              <a:t>.</a:t>
            </a:r>
            <a:r>
              <a:rPr lang="ja-JP" altLang="en-US" sz="1400" b="1" dirty="0"/>
              <a:t>市場バランス（需給関係）</a:t>
            </a:r>
            <a:endParaRPr lang="ja-JP" altLang="en-US" dirty="0"/>
          </a:p>
        </p:txBody>
      </p:sp>
      <p:sp>
        <p:nvSpPr>
          <p:cNvPr id="21" name="矢印: 右 20"/>
          <p:cNvSpPr/>
          <p:nvPr/>
        </p:nvSpPr>
        <p:spPr>
          <a:xfrm rot="5453619">
            <a:off x="4805586" y="4514841"/>
            <a:ext cx="448965" cy="324562"/>
          </a:xfrm>
          <a:prstGeom prst="rightArrow">
            <a:avLst>
              <a:gd name="adj1" fmla="val 50000"/>
              <a:gd name="adj2" fmla="val 50000"/>
            </a:avLst>
          </a:prstGeom>
        </p:spPr>
        <p:style>
          <a:lnRef idx="2">
            <a:schemeClr val="accent1">
              <a:shade val="2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 name="正方形/長方形 21"/>
          <p:cNvSpPr/>
          <p:nvPr/>
        </p:nvSpPr>
        <p:spPr>
          <a:xfrm>
            <a:off x="3646388" y="5479268"/>
            <a:ext cx="3550099" cy="560180"/>
          </a:xfrm>
          <a:prstGeom prst="rect">
            <a:avLst/>
          </a:prstGeom>
          <a:noFill/>
          <a:ln w="25400" algn="ctr">
            <a:solidFill>
              <a:srgbClr val="FF0000"/>
            </a:solidFill>
          </a:ln>
        </p:spPr>
        <p:style>
          <a:lnRef idx="2">
            <a:schemeClr val="accent1">
              <a:shade val="2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algn="ctr">
              <a:defRPr/>
            </a:pPr>
            <a:endParaRPr lang="ja-JP" altLang="en-US"/>
          </a:p>
        </p:txBody>
      </p:sp>
      <p:sp>
        <p:nvSpPr>
          <p:cNvPr id="23" name="テキスト ボックス 22"/>
          <p:cNvSpPr txBox="1"/>
          <p:nvPr/>
        </p:nvSpPr>
        <p:spPr>
          <a:xfrm>
            <a:off x="3687179" y="5522595"/>
            <a:ext cx="3654498" cy="517552"/>
          </a:xfrm>
          <a:prstGeom prst="rect">
            <a:avLst/>
          </a:prstGeom>
        </p:spPr>
        <p:txBody>
          <a:bodyPr wrap="square">
            <a:spAutoFit/>
          </a:bodyPr>
          <a:lstStyle/>
          <a:p>
            <a:pPr>
              <a:defRPr/>
            </a:pPr>
            <a:r>
              <a:rPr lang="ja-JP" altLang="en-US" sz="1400" b="1" dirty="0"/>
              <a:t>前提条件：例外を除き地域密着型の地場</a:t>
            </a:r>
          </a:p>
          <a:p>
            <a:pPr>
              <a:defRPr/>
            </a:pPr>
            <a:r>
              <a:rPr lang="ja-JP" altLang="en-US" sz="1400" b="1" dirty="0"/>
              <a:t>　　　　　　  サービス産業／住民の生活圏</a:t>
            </a:r>
          </a:p>
        </p:txBody>
      </p:sp>
      <p:sp>
        <p:nvSpPr>
          <p:cNvPr id="24" name="テキスト ボックス 23"/>
          <p:cNvSpPr txBox="1"/>
          <p:nvPr/>
        </p:nvSpPr>
        <p:spPr>
          <a:xfrm>
            <a:off x="7403176" y="1190652"/>
            <a:ext cx="3705314" cy="337880"/>
          </a:xfrm>
          <a:prstGeom prst="rect">
            <a:avLst/>
          </a:prstGeom>
        </p:spPr>
        <p:txBody>
          <a:bodyPr wrap="square">
            <a:spAutoFit/>
          </a:bodyPr>
          <a:lstStyle/>
          <a:p>
            <a:pPr>
              <a:defRPr/>
            </a:pPr>
            <a:r>
              <a:rPr lang="ja-JP" altLang="en-US" sz="1600" b="1" dirty="0">
                <a:effectLst>
                  <a:outerShdw blurRad="76200" dist="76200" dir="2700000" algn="ctr" rotWithShape="0">
                    <a:srgbClr val="000000">
                      <a:alpha val="50000"/>
                    </a:srgbClr>
                  </a:outerShdw>
                </a:effectLst>
              </a:rPr>
              <a:t>＜基本３：来院患者の７＋１の要因＞</a:t>
            </a:r>
          </a:p>
        </p:txBody>
      </p:sp>
      <p:sp>
        <p:nvSpPr>
          <p:cNvPr id="25" name="テキスト ボックス 24"/>
          <p:cNvSpPr txBox="1"/>
          <p:nvPr/>
        </p:nvSpPr>
        <p:spPr>
          <a:xfrm>
            <a:off x="7664418" y="1616700"/>
            <a:ext cx="4336004" cy="3108543"/>
          </a:xfrm>
          <a:prstGeom prst="rect">
            <a:avLst/>
          </a:prstGeom>
        </p:spPr>
        <p:txBody>
          <a:bodyPr wrap="square">
            <a:spAutoFit/>
          </a:bodyPr>
          <a:lstStyle/>
          <a:p>
            <a:pPr>
              <a:defRPr/>
            </a:pPr>
            <a:r>
              <a:rPr lang="ja-JP" altLang="en-US" sz="1400" b="1" dirty="0"/>
              <a:t>➀地形性　②遮断性　③通過性　④流動性</a:t>
            </a:r>
          </a:p>
          <a:p>
            <a:pPr>
              <a:defRPr/>
            </a:pPr>
            <a:r>
              <a:rPr lang="ja-JP" altLang="en-US" sz="1400" b="1" dirty="0"/>
              <a:t>➄閉鎖性　⑥競合性　➆地域性　</a:t>
            </a:r>
            <a:r>
              <a:rPr lang="ja-JP" altLang="en-US" sz="1400" b="1" dirty="0">
                <a:solidFill>
                  <a:srgbClr val="FF0000"/>
                </a:solidFill>
              </a:rPr>
              <a:t>⑧SNS（ネット）</a:t>
            </a:r>
          </a:p>
          <a:p>
            <a:pPr>
              <a:defRPr/>
            </a:pPr>
            <a:endParaRPr lang="ja-JP" altLang="en-US" sz="1400" b="1" dirty="0"/>
          </a:p>
          <a:p>
            <a:pPr>
              <a:defRPr/>
            </a:pPr>
            <a:endParaRPr lang="ja-JP" altLang="en-US" sz="1400" b="1" dirty="0"/>
          </a:p>
          <a:p>
            <a:pPr>
              <a:defRPr/>
            </a:pPr>
            <a:endParaRPr lang="en-US" altLang="ja-JP" sz="1400" b="1" dirty="0"/>
          </a:p>
          <a:p>
            <a:pPr>
              <a:defRPr/>
            </a:pPr>
            <a:endParaRPr lang="en-US" altLang="ja-JP" sz="1400" b="1" dirty="0"/>
          </a:p>
          <a:p>
            <a:pPr>
              <a:defRPr/>
            </a:pPr>
            <a:endParaRPr lang="ja-JP" altLang="en-US" sz="1400" b="1" dirty="0"/>
          </a:p>
          <a:p>
            <a:pPr>
              <a:defRPr/>
            </a:pPr>
            <a:r>
              <a:rPr lang="ja-JP" altLang="en-US" sz="1400" b="1" dirty="0"/>
              <a:t>　　　　　　　　</a:t>
            </a:r>
            <a:endParaRPr lang="en-US" altLang="ja-JP" sz="1400" b="1" dirty="0"/>
          </a:p>
          <a:p>
            <a:pPr>
              <a:defRPr/>
            </a:pPr>
            <a:r>
              <a:rPr lang="ja-JP" altLang="en-US" sz="1400" b="1" dirty="0"/>
              <a:t>　　　　　　　　　 生活圏（診療圏）</a:t>
            </a:r>
          </a:p>
          <a:p>
            <a:pPr>
              <a:defRPr/>
            </a:pPr>
            <a:r>
              <a:rPr lang="ja-JP" altLang="en-US" sz="1400" b="1" dirty="0"/>
              <a:t>　　　　　　　　＜社会事情と時代＞</a:t>
            </a:r>
          </a:p>
          <a:p>
            <a:pPr>
              <a:defRPr/>
            </a:pPr>
            <a:endParaRPr lang="ja-JP" altLang="en-US" sz="1400" b="1" dirty="0"/>
          </a:p>
          <a:p>
            <a:pPr>
              <a:defRPr/>
            </a:pPr>
            <a:endParaRPr lang="ja-JP" altLang="en-US" sz="1400" b="1" dirty="0"/>
          </a:p>
          <a:p>
            <a:pPr>
              <a:defRPr/>
            </a:pPr>
            <a:endParaRPr lang="ja-JP" altLang="en-US" sz="1400" b="1" dirty="0"/>
          </a:p>
          <a:p>
            <a:pPr>
              <a:defRPr/>
            </a:pPr>
            <a:endParaRPr lang="ja-JP" altLang="en-US" sz="1400" b="1" dirty="0"/>
          </a:p>
        </p:txBody>
      </p:sp>
      <p:sp>
        <p:nvSpPr>
          <p:cNvPr id="26" name="矢印: 右 25"/>
          <p:cNvSpPr/>
          <p:nvPr/>
        </p:nvSpPr>
        <p:spPr>
          <a:xfrm rot="16169319">
            <a:off x="9099329" y="1824181"/>
            <a:ext cx="677876" cy="1859972"/>
          </a:xfrm>
          <a:prstGeom prst="rightArrow">
            <a:avLst>
              <a:gd name="adj1" fmla="val 50000"/>
              <a:gd name="adj2" fmla="val 50000"/>
            </a:avLst>
          </a:prstGeom>
        </p:spPr>
        <p:style>
          <a:lnRef idx="2">
            <a:schemeClr val="accent1">
              <a:shade val="20000"/>
            </a:schemeClr>
          </a:lnRef>
          <a:fillRef idx="1">
            <a:schemeClr val="accent1"/>
          </a:fillRef>
          <a:effectRef idx="0">
            <a:schemeClr val="accent1"/>
          </a:effectRef>
          <a:fontRef idx="minor">
            <a:schemeClr val="lt1"/>
          </a:fontRef>
        </p:style>
        <p:txBody>
          <a:bodyPr anchor="ctr"/>
          <a:lstStyle/>
          <a:p>
            <a:pPr algn="ctr">
              <a:defRPr/>
            </a:pPr>
            <a:r>
              <a:rPr lang="ja-JP" altLang="en-US"/>
              <a:t>　　　　　　　　　　　　　　　　　　　　　　　</a:t>
            </a:r>
          </a:p>
        </p:txBody>
      </p:sp>
      <p:sp>
        <p:nvSpPr>
          <p:cNvPr id="27" name="矢印: 右 26"/>
          <p:cNvSpPr/>
          <p:nvPr/>
        </p:nvSpPr>
        <p:spPr>
          <a:xfrm rot="5361141">
            <a:off x="9201892" y="3429565"/>
            <a:ext cx="547751" cy="1859972"/>
          </a:xfrm>
          <a:prstGeom prst="rightArrow">
            <a:avLst>
              <a:gd name="adj1" fmla="val 50000"/>
              <a:gd name="adj2" fmla="val 50000"/>
            </a:avLst>
          </a:prstGeom>
        </p:spPr>
        <p:style>
          <a:lnRef idx="2">
            <a:schemeClr val="accent1">
              <a:shade val="20000"/>
            </a:schemeClr>
          </a:lnRef>
          <a:fillRef idx="1">
            <a:schemeClr val="accent1"/>
          </a:fillRef>
          <a:effectRef idx="0">
            <a:schemeClr val="accent1"/>
          </a:effectRef>
          <a:fontRef idx="minor">
            <a:schemeClr val="lt1"/>
          </a:fontRef>
        </p:style>
        <p:txBody>
          <a:bodyPr anchor="ctr"/>
          <a:lstStyle/>
          <a:p>
            <a:pPr algn="ctr">
              <a:defRPr/>
            </a:pPr>
            <a:r>
              <a:rPr lang="ja-JP" altLang="en-US"/>
              <a:t>　　　　　　　　　　　　　　　　　　　　　　　</a:t>
            </a:r>
          </a:p>
        </p:txBody>
      </p:sp>
      <p:sp>
        <p:nvSpPr>
          <p:cNvPr id="28" name="正方形/長方形 27"/>
          <p:cNvSpPr/>
          <p:nvPr/>
        </p:nvSpPr>
        <p:spPr>
          <a:xfrm>
            <a:off x="8542745" y="5037233"/>
            <a:ext cx="1952789" cy="442035"/>
          </a:xfrm>
          <a:prstGeom prst="rect">
            <a:avLst/>
          </a:prstGeom>
          <a:noFill/>
          <a:ln w="25400" algn="ctr">
            <a:solidFill>
              <a:srgbClr val="FF0000"/>
            </a:solidFill>
          </a:ln>
        </p:spPr>
        <p:style>
          <a:lnRef idx="2">
            <a:schemeClr val="accent1">
              <a:shade val="2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algn="ctr">
              <a:defRPr/>
            </a:pPr>
            <a:endParaRPr lang="ja-JP" altLang="en-US"/>
          </a:p>
        </p:txBody>
      </p:sp>
      <p:sp>
        <p:nvSpPr>
          <p:cNvPr id="29" name="テキスト ボックス 28"/>
          <p:cNvSpPr txBox="1"/>
          <p:nvPr/>
        </p:nvSpPr>
        <p:spPr>
          <a:xfrm>
            <a:off x="8716906" y="5090216"/>
            <a:ext cx="1813238" cy="336068"/>
          </a:xfrm>
          <a:prstGeom prst="rect">
            <a:avLst/>
          </a:prstGeom>
        </p:spPr>
        <p:txBody>
          <a:bodyPr wrap="square">
            <a:spAutoFit/>
          </a:bodyPr>
          <a:lstStyle/>
          <a:p>
            <a:pPr>
              <a:defRPr/>
            </a:pPr>
            <a:r>
              <a:rPr lang="ja-JP" altLang="en-US" sz="1600" b="1" u="sng"/>
              <a:t>適合性と順応性</a:t>
            </a:r>
          </a:p>
        </p:txBody>
      </p:sp>
      <p:sp>
        <p:nvSpPr>
          <p:cNvPr id="30" name="テキスト ボックス 29"/>
          <p:cNvSpPr txBox="1"/>
          <p:nvPr/>
        </p:nvSpPr>
        <p:spPr>
          <a:xfrm>
            <a:off x="10149858" y="6534373"/>
            <a:ext cx="2271242" cy="258311"/>
          </a:xfrm>
          <a:prstGeom prst="rect">
            <a:avLst/>
          </a:prstGeom>
        </p:spPr>
        <p:txBody>
          <a:bodyPr wrap="square">
            <a:spAutoFit/>
          </a:bodyPr>
          <a:lstStyle/>
          <a:p>
            <a:pPr>
              <a:defRPr/>
            </a:pPr>
            <a:r>
              <a:rPr lang="ja-JP" altLang="en-US" sz="1100" b="1" dirty="0"/>
              <a:t>資料作成：A&amp;Kメディコンサル</a:t>
            </a:r>
            <a:r>
              <a:rPr lang="en-US" altLang="ja-JP" sz="1100" b="1" dirty="0"/>
              <a:t>.</a:t>
            </a:r>
            <a:r>
              <a:rPr lang="ja-JP" altLang="en-US" sz="1100" b="1" dirty="0"/>
              <a:t>com</a:t>
            </a:r>
          </a:p>
        </p:txBody>
      </p:sp>
      <p:sp>
        <p:nvSpPr>
          <p:cNvPr id="31" name="吹き出し: 四角形 30"/>
          <p:cNvSpPr/>
          <p:nvPr/>
        </p:nvSpPr>
        <p:spPr>
          <a:xfrm>
            <a:off x="111866" y="1061624"/>
            <a:ext cx="2998421" cy="3842486"/>
          </a:xfrm>
          <a:prstGeom prst="wedgeRectCallout">
            <a:avLst>
              <a:gd name="adj1" fmla="val -15278"/>
              <a:gd name="adj2" fmla="val 67779"/>
            </a:avLst>
          </a:prstGeom>
          <a:noFill/>
          <a:ln algn="ctr">
            <a:solidFill>
              <a:srgbClr val="FF0000"/>
            </a:solidFill>
          </a:ln>
        </p:spPr>
        <p:style>
          <a:lnRef idx="2">
            <a:schemeClr val="accent1">
              <a:shade val="2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algn="ctr">
              <a:defRPr/>
            </a:pPr>
            <a:endParaRPr lang="ja-JP" altLang="en-US"/>
          </a:p>
        </p:txBody>
      </p:sp>
      <p:sp>
        <p:nvSpPr>
          <p:cNvPr id="32" name="四角形: 対角を丸める 31"/>
          <p:cNvSpPr/>
          <p:nvPr/>
        </p:nvSpPr>
        <p:spPr>
          <a:xfrm>
            <a:off x="556811" y="5648782"/>
            <a:ext cx="1537310" cy="425264"/>
          </a:xfrm>
          <a:prstGeom prst="round2DiagRect">
            <a:avLst>
              <a:gd name="adj1" fmla="val 16667"/>
              <a:gd name="adj2" fmla="val 0"/>
            </a:avLst>
          </a:prstGeom>
          <a:noFill/>
          <a:ln w="25400" algn="ctr">
            <a:solidFill>
              <a:schemeClr val="accent1">
                <a:shade val="20000"/>
              </a:schemeClr>
            </a:solidFill>
          </a:ln>
        </p:spPr>
        <p:style>
          <a:lnRef idx="2">
            <a:schemeClr val="accent1">
              <a:shade val="2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algn="ctr">
              <a:defRPr/>
            </a:pPr>
            <a:endParaRPr lang="ja-JP" altLang="en-US"/>
          </a:p>
        </p:txBody>
      </p:sp>
      <p:sp>
        <p:nvSpPr>
          <p:cNvPr id="33" name="テキスト ボックス 32"/>
          <p:cNvSpPr txBox="1"/>
          <p:nvPr/>
        </p:nvSpPr>
        <p:spPr>
          <a:xfrm>
            <a:off x="670165" y="5692163"/>
            <a:ext cx="1537310" cy="369332"/>
          </a:xfrm>
          <a:prstGeom prst="rect">
            <a:avLst/>
          </a:prstGeom>
        </p:spPr>
        <p:txBody>
          <a:bodyPr wrap="square">
            <a:spAutoFit/>
          </a:bodyPr>
          <a:lstStyle/>
          <a:p>
            <a:pPr>
              <a:defRPr/>
            </a:pPr>
            <a:r>
              <a:rPr lang="ja-JP" altLang="en-US" b="1" u="sng" dirty="0">
                <a:solidFill>
                  <a:srgbClr val="FF0000"/>
                </a:solidFill>
                <a:effectLst>
                  <a:outerShdw blurRad="38100" dist="38100" dir="2700000" algn="tl">
                    <a:srgbClr val="000000">
                      <a:alpha val="43137"/>
                    </a:srgbClr>
                  </a:outerShdw>
                </a:effectLst>
              </a:rPr>
              <a:t>マネジメント</a:t>
            </a:r>
          </a:p>
        </p:txBody>
      </p:sp>
      <p:sp>
        <p:nvSpPr>
          <p:cNvPr id="34" name="吹き出し: 四角形 33"/>
          <p:cNvSpPr/>
          <p:nvPr/>
        </p:nvSpPr>
        <p:spPr>
          <a:xfrm>
            <a:off x="3213146" y="1061623"/>
            <a:ext cx="8380060" cy="5184720"/>
          </a:xfrm>
          <a:prstGeom prst="wedgeRectCallout">
            <a:avLst>
              <a:gd name="adj1" fmla="val 56863"/>
              <a:gd name="adj2" fmla="val -478"/>
            </a:avLst>
          </a:prstGeom>
          <a:noFill/>
          <a:ln algn="ctr">
            <a:solidFill>
              <a:srgbClr val="FF0000"/>
            </a:solidFill>
          </a:ln>
        </p:spPr>
        <p:style>
          <a:lnRef idx="2">
            <a:schemeClr val="accent1">
              <a:shade val="2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algn="ctr">
              <a:defRPr/>
            </a:pPr>
            <a:endParaRPr lang="ja-JP" altLang="en-US"/>
          </a:p>
        </p:txBody>
      </p:sp>
      <p:sp>
        <p:nvSpPr>
          <p:cNvPr id="35" name="テキスト ボックス 34"/>
          <p:cNvSpPr txBox="1"/>
          <p:nvPr/>
        </p:nvSpPr>
        <p:spPr>
          <a:xfrm>
            <a:off x="11726315" y="4127042"/>
            <a:ext cx="992363" cy="513854"/>
          </a:xfrm>
          <a:prstGeom prst="rect">
            <a:avLst/>
          </a:prstGeom>
        </p:spPr>
        <p:txBody>
          <a:bodyPr wrap="square">
            <a:spAutoFit/>
          </a:bodyPr>
          <a:lstStyle/>
          <a:p>
            <a:pPr>
              <a:defRPr/>
            </a:pPr>
            <a:r>
              <a:rPr lang="ja-JP" altLang="en-US" sz="1400" b="1" u="sng" dirty="0">
                <a:solidFill>
                  <a:srgbClr val="FF0000"/>
                </a:solidFill>
                <a:effectLst>
                  <a:outerShdw blurRad="76200" dist="76200" dir="2700000" algn="ctr" rotWithShape="0">
                    <a:srgbClr val="000000">
                      <a:alpha val="50000"/>
                    </a:srgbClr>
                  </a:outerShdw>
                </a:effectLst>
              </a:rPr>
              <a:t>増患・集患対策</a:t>
            </a:r>
          </a:p>
        </p:txBody>
      </p:sp>
      <p:sp>
        <p:nvSpPr>
          <p:cNvPr id="37" name="四角形: 対角を丸める 36"/>
          <p:cNvSpPr/>
          <p:nvPr/>
        </p:nvSpPr>
        <p:spPr>
          <a:xfrm>
            <a:off x="11706560" y="4090207"/>
            <a:ext cx="992362" cy="571002"/>
          </a:xfrm>
          <a:prstGeom prst="round2DiagRect">
            <a:avLst>
              <a:gd name="adj1" fmla="val 16667"/>
              <a:gd name="adj2" fmla="val 0"/>
            </a:avLst>
          </a:prstGeom>
          <a:noFill/>
          <a:ln w="25400" algn="ctr">
            <a:solidFill>
              <a:schemeClr val="tx1"/>
            </a:solidFill>
          </a:ln>
        </p:spPr>
        <p:style>
          <a:lnRef idx="2">
            <a:schemeClr val="accent1">
              <a:shade val="2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algn="ctr">
              <a:defRPr/>
            </a:pPr>
            <a:endParaRPr lang="ja-JP" altLang="en-US"/>
          </a:p>
        </p:txBody>
      </p:sp>
      <p:sp>
        <p:nvSpPr>
          <p:cNvPr id="40" name="スライド番号プレースホルダー 5"/>
          <p:cNvSpPr>
            <a:spLocks noGrp="1"/>
          </p:cNvSpPr>
          <p:nvPr>
            <p:ph type="sldNum" sz="quarter" idx="12"/>
          </p:nvPr>
        </p:nvSpPr>
        <p:spPr>
          <a:xfrm>
            <a:off x="12222497" y="6491873"/>
            <a:ext cx="432290" cy="373746"/>
          </a:xfrm>
        </p:spPr>
        <p:txBody>
          <a:bodyPr/>
          <a:lstStyle/>
          <a:p>
            <a:pPr lvl="0">
              <a:defRPr/>
            </a:pPr>
            <a:r>
              <a:rPr lang="en-US" altLang="ja-JP" dirty="0"/>
              <a:t>1</a:t>
            </a:r>
            <a:endParaRPr lang="en-US" altLang="en-US" dirty="0"/>
          </a:p>
        </p:txBody>
      </p:sp>
    </p:spTree>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05217" y="234431"/>
            <a:ext cx="7134554" cy="400110"/>
          </a:xfrm>
          <a:prstGeom prst="rect">
            <a:avLst/>
          </a:prstGeom>
        </p:spPr>
        <p:txBody>
          <a:bodyPr wrap="square">
            <a:spAutoFit/>
          </a:bodyPr>
          <a:lstStyle/>
          <a:p>
            <a:pPr>
              <a:defRPr/>
            </a:pPr>
            <a:r>
              <a:rPr lang="en-US" altLang="ja-JP" sz="2000" b="1" u="sng" dirty="0">
                <a:effectLst>
                  <a:outerShdw blurRad="76200" dist="76200" dir="2700000" algn="ctr" rotWithShape="0">
                    <a:srgbClr val="000000">
                      <a:alpha val="50000"/>
                    </a:srgbClr>
                  </a:outerShdw>
                </a:effectLst>
              </a:rPr>
              <a:t>※</a:t>
            </a:r>
            <a:r>
              <a:rPr lang="ja-JP" altLang="en-US" sz="2000" b="1" u="sng" dirty="0">
                <a:effectLst>
                  <a:outerShdw blurRad="76200" dist="76200" dir="2700000" algn="ctr" rotWithShape="0">
                    <a:srgbClr val="000000">
                      <a:alpha val="50000"/>
                    </a:srgbClr>
                  </a:outerShdw>
                </a:effectLst>
              </a:rPr>
              <a:t>２：一般的？なクリニック運営・経営を見ていく私のポイント</a:t>
            </a:r>
            <a:endParaRPr sz="2000" b="1" u="sng" dirty="0">
              <a:effectLst>
                <a:outerShdw blurRad="76200" dist="76200" dir="2700000" algn="ctr" rotWithShape="0">
                  <a:srgbClr val="000000">
                    <a:alpha val="50000"/>
                  </a:srgbClr>
                </a:outerShdw>
              </a:effectLst>
            </a:endParaRPr>
          </a:p>
        </p:txBody>
      </p:sp>
      <p:sp>
        <p:nvSpPr>
          <p:cNvPr id="5" name="テキスト ボックス 4"/>
          <p:cNvSpPr txBox="1"/>
          <p:nvPr/>
        </p:nvSpPr>
        <p:spPr>
          <a:xfrm>
            <a:off x="713778" y="987189"/>
            <a:ext cx="3547639" cy="2031325"/>
          </a:xfrm>
          <a:prstGeom prst="rect">
            <a:avLst/>
          </a:prstGeom>
        </p:spPr>
        <p:txBody>
          <a:bodyPr wrap="square">
            <a:spAutoFit/>
          </a:bodyPr>
          <a:lstStyle/>
          <a:p>
            <a:pPr>
              <a:defRPr/>
            </a:pPr>
            <a:r>
              <a:rPr lang="ja-JP" altLang="en-US" sz="1400" b="1" u="sng" dirty="0">
                <a:solidFill>
                  <a:srgbClr val="FF0000"/>
                </a:solidFill>
                <a:highlight>
                  <a:srgbClr val="FFFF00"/>
                </a:highlight>
              </a:rPr>
              <a:t>１．人（ヒト）</a:t>
            </a:r>
          </a:p>
          <a:p>
            <a:pPr>
              <a:defRPr/>
            </a:pPr>
            <a:endParaRPr lang="ja-JP" altLang="en-US" sz="1400" b="1" u="sng" dirty="0">
              <a:solidFill>
                <a:srgbClr val="FF0000"/>
              </a:solidFill>
            </a:endParaRPr>
          </a:p>
          <a:p>
            <a:pPr>
              <a:defRPr/>
            </a:pPr>
            <a:r>
              <a:rPr lang="ja-JP" altLang="en-US" sz="1400" b="1" u="sng" dirty="0"/>
              <a:t>➀地域（住民）</a:t>
            </a:r>
          </a:p>
          <a:p>
            <a:pPr>
              <a:defRPr/>
            </a:pPr>
            <a:endParaRPr lang="ja-JP" altLang="en-US" sz="1400" b="1" u="sng" dirty="0"/>
          </a:p>
          <a:p>
            <a:pPr>
              <a:defRPr/>
            </a:pPr>
            <a:r>
              <a:rPr lang="ja-JP" altLang="en-US" sz="1400" b="1" u="sng" dirty="0"/>
              <a:t>②患者さん</a:t>
            </a:r>
          </a:p>
          <a:p>
            <a:pPr>
              <a:defRPr/>
            </a:pPr>
            <a:endParaRPr lang="ja-JP" altLang="en-US" sz="1400" b="1" u="sng" dirty="0"/>
          </a:p>
          <a:p>
            <a:pPr>
              <a:defRPr/>
            </a:pPr>
            <a:r>
              <a:rPr lang="ja-JP" altLang="en-US" sz="1400" b="1" u="sng" dirty="0"/>
              <a:t>②職員（スタッフ）さん</a:t>
            </a:r>
          </a:p>
          <a:p>
            <a:pPr>
              <a:defRPr/>
            </a:pPr>
            <a:endParaRPr lang="ja-JP" altLang="en-US" sz="1400" b="1" u="sng" dirty="0"/>
          </a:p>
          <a:p>
            <a:pPr>
              <a:defRPr/>
            </a:pPr>
            <a:r>
              <a:rPr lang="ja-JP" altLang="en-US" sz="1400" b="1" u="sng" dirty="0"/>
              <a:t>③その他➩詳しく話すのは➩Ｂにて</a:t>
            </a:r>
          </a:p>
        </p:txBody>
      </p:sp>
      <p:sp>
        <p:nvSpPr>
          <p:cNvPr id="6" name="テキスト ボックス 5"/>
          <p:cNvSpPr txBox="1"/>
          <p:nvPr/>
        </p:nvSpPr>
        <p:spPr>
          <a:xfrm>
            <a:off x="713780" y="3746464"/>
            <a:ext cx="3336990" cy="2031325"/>
          </a:xfrm>
          <a:prstGeom prst="rect">
            <a:avLst/>
          </a:prstGeom>
        </p:spPr>
        <p:txBody>
          <a:bodyPr wrap="square">
            <a:spAutoFit/>
          </a:bodyPr>
          <a:lstStyle/>
          <a:p>
            <a:pPr>
              <a:defRPr/>
            </a:pPr>
            <a:r>
              <a:rPr lang="ja-JP" altLang="en-US" sz="1400" b="1" u="sng" dirty="0">
                <a:solidFill>
                  <a:srgbClr val="FF0000"/>
                </a:solidFill>
                <a:highlight>
                  <a:srgbClr val="FFFF00"/>
                </a:highlight>
              </a:rPr>
              <a:t>２．物・者（モノ）</a:t>
            </a:r>
          </a:p>
          <a:p>
            <a:pPr>
              <a:defRPr/>
            </a:pPr>
            <a:endParaRPr lang="ja-JP" altLang="en-US" sz="1400" b="1" u="sng" dirty="0"/>
          </a:p>
          <a:p>
            <a:pPr>
              <a:defRPr/>
            </a:pPr>
            <a:r>
              <a:rPr lang="ja-JP" altLang="en-US" sz="1400" b="1" u="sng" dirty="0"/>
              <a:t>➀建物全体</a:t>
            </a:r>
          </a:p>
          <a:p>
            <a:pPr>
              <a:defRPr/>
            </a:pPr>
            <a:endParaRPr lang="ja-JP" altLang="en-US" sz="1400" b="1" u="sng" dirty="0"/>
          </a:p>
          <a:p>
            <a:pPr>
              <a:defRPr/>
            </a:pPr>
            <a:r>
              <a:rPr lang="ja-JP" altLang="en-US" sz="1400" b="1" u="sng" dirty="0"/>
              <a:t>②貴医院</a:t>
            </a:r>
          </a:p>
          <a:p>
            <a:pPr>
              <a:defRPr/>
            </a:pPr>
            <a:endParaRPr lang="ja-JP" altLang="en-US" sz="1400" b="1" u="sng" dirty="0"/>
          </a:p>
          <a:p>
            <a:pPr>
              <a:defRPr/>
            </a:pPr>
            <a:r>
              <a:rPr lang="ja-JP" altLang="en-US" sz="1400" b="1" u="sng" dirty="0"/>
              <a:t>③設備・機器</a:t>
            </a:r>
          </a:p>
          <a:p>
            <a:pPr>
              <a:defRPr/>
            </a:pPr>
            <a:endParaRPr lang="ja-JP" altLang="en-US" sz="1400" b="1" u="sng" dirty="0"/>
          </a:p>
          <a:p>
            <a:pPr>
              <a:defRPr/>
            </a:pPr>
            <a:r>
              <a:rPr lang="ja-JP" altLang="en-US" sz="1400" b="1" u="sng" dirty="0"/>
              <a:t>④‟者”については➩Ｂにて</a:t>
            </a:r>
          </a:p>
        </p:txBody>
      </p:sp>
      <p:sp>
        <p:nvSpPr>
          <p:cNvPr id="7" name="テキスト ボックス 6"/>
          <p:cNvSpPr txBox="1"/>
          <p:nvPr/>
        </p:nvSpPr>
        <p:spPr>
          <a:xfrm>
            <a:off x="4261417" y="987189"/>
            <a:ext cx="4809026" cy="2031325"/>
          </a:xfrm>
          <a:prstGeom prst="rect">
            <a:avLst/>
          </a:prstGeom>
        </p:spPr>
        <p:txBody>
          <a:bodyPr wrap="square">
            <a:spAutoFit/>
          </a:bodyPr>
          <a:lstStyle/>
          <a:p>
            <a:pPr>
              <a:defRPr/>
            </a:pPr>
            <a:r>
              <a:rPr lang="ja-JP" altLang="en-US" sz="1400" b="1" u="sng" dirty="0">
                <a:solidFill>
                  <a:srgbClr val="FF0000"/>
                </a:solidFill>
                <a:highlight>
                  <a:srgbClr val="FFFF00"/>
                </a:highlight>
              </a:rPr>
              <a:t>３．金（カネ）</a:t>
            </a:r>
          </a:p>
          <a:p>
            <a:pPr>
              <a:defRPr/>
            </a:pPr>
            <a:endParaRPr lang="ja-JP" altLang="en-US" sz="1400" b="1" u="sng" dirty="0"/>
          </a:p>
          <a:p>
            <a:pPr>
              <a:defRPr/>
            </a:pPr>
            <a:r>
              <a:rPr lang="ja-JP" altLang="en-US" sz="1400" b="1" u="sng" dirty="0"/>
              <a:t>➀事業計画</a:t>
            </a:r>
          </a:p>
          <a:p>
            <a:pPr>
              <a:defRPr/>
            </a:pPr>
            <a:endParaRPr lang="ja-JP" altLang="en-US" sz="1400" b="1" u="sng" dirty="0"/>
          </a:p>
          <a:p>
            <a:pPr>
              <a:defRPr/>
            </a:pPr>
            <a:r>
              <a:rPr lang="ja-JP" altLang="en-US" sz="1400" b="1" u="sng" dirty="0"/>
              <a:t>②月次の変動とトレンド（時系列）を見ていく</a:t>
            </a:r>
          </a:p>
          <a:p>
            <a:pPr>
              <a:defRPr/>
            </a:pPr>
            <a:endParaRPr lang="ja-JP" altLang="en-US" sz="1400" b="1" u="sng" dirty="0"/>
          </a:p>
          <a:p>
            <a:pPr>
              <a:defRPr/>
            </a:pPr>
            <a:r>
              <a:rPr lang="ja-JP" altLang="en-US" sz="1400" b="1" u="sng" dirty="0"/>
              <a:t>③「餅屋は餅屋」で全部を自分で処理しようと考えない</a:t>
            </a:r>
          </a:p>
          <a:p>
            <a:pPr>
              <a:defRPr/>
            </a:pPr>
            <a:endParaRPr lang="ja-JP" altLang="en-US" sz="1400" b="1" u="sng" dirty="0"/>
          </a:p>
          <a:p>
            <a:pPr>
              <a:defRPr/>
            </a:pPr>
            <a:r>
              <a:rPr lang="ja-JP" altLang="en-US" sz="1400" b="1" u="sng" dirty="0"/>
              <a:t>④個人から法人化への移行分岐点とは…</a:t>
            </a:r>
          </a:p>
        </p:txBody>
      </p:sp>
      <p:sp>
        <p:nvSpPr>
          <p:cNvPr id="8" name="テキスト ボックス 7"/>
          <p:cNvSpPr txBox="1"/>
          <p:nvPr/>
        </p:nvSpPr>
        <p:spPr>
          <a:xfrm>
            <a:off x="4261416" y="3746464"/>
            <a:ext cx="7451286" cy="2442881"/>
          </a:xfrm>
          <a:prstGeom prst="rect">
            <a:avLst/>
          </a:prstGeom>
        </p:spPr>
        <p:txBody>
          <a:bodyPr wrap="square">
            <a:spAutoFit/>
          </a:bodyPr>
          <a:lstStyle/>
          <a:p>
            <a:pPr>
              <a:defRPr/>
            </a:pPr>
            <a:r>
              <a:rPr lang="ja-JP" altLang="en-US" sz="1400" b="1" u="sng" dirty="0">
                <a:solidFill>
                  <a:srgbClr val="FF0000"/>
                </a:solidFill>
                <a:highlight>
                  <a:srgbClr val="FFFF00"/>
                </a:highlight>
              </a:rPr>
              <a:t>４．情　報</a:t>
            </a:r>
          </a:p>
          <a:p>
            <a:pPr>
              <a:defRPr/>
            </a:pPr>
            <a:endParaRPr lang="ja-JP" altLang="en-US" sz="1400" b="1" u="sng" dirty="0"/>
          </a:p>
          <a:p>
            <a:pPr>
              <a:defRPr/>
            </a:pPr>
            <a:r>
              <a:rPr lang="ja-JP" altLang="en-US" sz="1400" b="1" u="sng" dirty="0"/>
              <a:t>➀ホームページの充実と活用</a:t>
            </a:r>
          </a:p>
          <a:p>
            <a:pPr>
              <a:defRPr/>
            </a:pPr>
            <a:endParaRPr lang="ja-JP" altLang="en-US" sz="1400" b="1" u="sng" dirty="0"/>
          </a:p>
          <a:p>
            <a:pPr>
              <a:defRPr/>
            </a:pPr>
            <a:r>
              <a:rPr lang="ja-JP" altLang="en-US" sz="1400" b="1" u="sng" dirty="0"/>
              <a:t>②医療施設検索サイトの上手な活用</a:t>
            </a:r>
          </a:p>
          <a:p>
            <a:pPr>
              <a:defRPr/>
            </a:pPr>
            <a:endParaRPr lang="ja-JP" altLang="en-US" sz="1400" b="1" u="sng" dirty="0"/>
          </a:p>
          <a:p>
            <a:pPr>
              <a:defRPr/>
            </a:pPr>
            <a:r>
              <a:rPr lang="ja-JP" altLang="en-US" sz="1400" b="1" u="sng" dirty="0"/>
              <a:t>③従来からある広告宣伝の活用方法とＰＲの考え方</a:t>
            </a:r>
          </a:p>
          <a:p>
            <a:pPr>
              <a:defRPr/>
            </a:pPr>
            <a:endParaRPr lang="ja-JP" altLang="en-US" sz="1400" b="1" u="sng" dirty="0"/>
          </a:p>
          <a:p>
            <a:pPr>
              <a:defRPr/>
            </a:pPr>
            <a:r>
              <a:rPr lang="ja-JP" altLang="en-US" sz="1400" b="1" u="sng" dirty="0"/>
              <a:t>④医療保険制度と診療報酬（国の動向）➡国民皆保険制度➩公的制度化の職種</a:t>
            </a:r>
          </a:p>
          <a:p>
            <a:pPr>
              <a:defRPr/>
            </a:pPr>
            <a:endParaRPr lang="ja-JP" altLang="en-US" sz="1400" b="1" u="sng" dirty="0"/>
          </a:p>
          <a:p>
            <a:pPr>
              <a:defRPr/>
            </a:pPr>
            <a:r>
              <a:rPr lang="ja-JP" altLang="en-US" sz="1400" b="1" u="sng" dirty="0"/>
              <a:t>➄地域医師会への参加の有無</a:t>
            </a:r>
          </a:p>
        </p:txBody>
      </p:sp>
      <p:sp>
        <p:nvSpPr>
          <p:cNvPr id="9" name="テキスト ボックス 8"/>
          <p:cNvSpPr txBox="1"/>
          <p:nvPr/>
        </p:nvSpPr>
        <p:spPr>
          <a:xfrm>
            <a:off x="8591755" y="2801262"/>
            <a:ext cx="4020656" cy="2011720"/>
          </a:xfrm>
          <a:prstGeom prst="rect">
            <a:avLst/>
          </a:prstGeom>
        </p:spPr>
        <p:txBody>
          <a:bodyPr wrap="square">
            <a:spAutoFit/>
          </a:bodyPr>
          <a:lstStyle/>
          <a:p>
            <a:pPr>
              <a:defRPr/>
            </a:pPr>
            <a:r>
              <a:rPr lang="ja-JP" altLang="en-US" sz="1400" b="1" u="sng" dirty="0">
                <a:solidFill>
                  <a:srgbClr val="FF0000"/>
                </a:solidFill>
                <a:highlight>
                  <a:srgbClr val="FFFF00"/>
                </a:highlight>
              </a:rPr>
              <a:t>５．信 頼 関 係</a:t>
            </a:r>
          </a:p>
          <a:p>
            <a:pPr>
              <a:defRPr/>
            </a:pPr>
            <a:endParaRPr lang="ja-JP" altLang="en-US" sz="1400" b="1" u="sng" dirty="0">
              <a:solidFill>
                <a:srgbClr val="FF0000"/>
              </a:solidFill>
            </a:endParaRPr>
          </a:p>
          <a:p>
            <a:pPr>
              <a:defRPr/>
            </a:pPr>
            <a:r>
              <a:rPr lang="ja-JP" altLang="en-US" sz="1400" b="1" u="sng" dirty="0">
                <a:solidFill>
                  <a:srgbClr val="FF0000"/>
                </a:solidFill>
              </a:rPr>
              <a:t>➀地域（住民）との信頼関係</a:t>
            </a:r>
          </a:p>
          <a:p>
            <a:pPr>
              <a:defRPr/>
            </a:pPr>
            <a:endParaRPr lang="ja-JP" altLang="en-US" sz="1400" b="1" u="sng" dirty="0">
              <a:solidFill>
                <a:srgbClr val="FF0000"/>
              </a:solidFill>
            </a:endParaRPr>
          </a:p>
          <a:p>
            <a:pPr>
              <a:defRPr/>
            </a:pPr>
            <a:r>
              <a:rPr lang="ja-JP" altLang="en-US" sz="1400" b="1" u="sng" dirty="0">
                <a:solidFill>
                  <a:srgbClr val="FF0000"/>
                </a:solidFill>
              </a:rPr>
              <a:t>②来院患者さんとの信頼関係</a:t>
            </a:r>
          </a:p>
          <a:p>
            <a:pPr>
              <a:defRPr/>
            </a:pPr>
            <a:endParaRPr lang="ja-JP" altLang="en-US" sz="1400" b="1" u="sng" dirty="0">
              <a:solidFill>
                <a:srgbClr val="FF0000"/>
              </a:solidFill>
            </a:endParaRPr>
          </a:p>
          <a:p>
            <a:pPr>
              <a:defRPr/>
            </a:pPr>
            <a:r>
              <a:rPr lang="ja-JP" altLang="en-US" sz="1400" b="1" u="sng" dirty="0">
                <a:solidFill>
                  <a:srgbClr val="FF0000"/>
                </a:solidFill>
              </a:rPr>
              <a:t>③職員（スタッフ）さんとの信頼関係</a:t>
            </a:r>
          </a:p>
          <a:p>
            <a:pPr>
              <a:defRPr/>
            </a:pPr>
            <a:endParaRPr lang="ja-JP" altLang="en-US" sz="1400" b="1" u="sng" dirty="0">
              <a:solidFill>
                <a:srgbClr val="FF0000"/>
              </a:solidFill>
            </a:endParaRPr>
          </a:p>
          <a:p>
            <a:pPr>
              <a:defRPr/>
            </a:pPr>
            <a:r>
              <a:rPr lang="ja-JP" altLang="en-US" sz="1400" b="1" u="sng" dirty="0">
                <a:solidFill>
                  <a:srgbClr val="FF0000"/>
                </a:solidFill>
              </a:rPr>
              <a:t>④診療サービスという事業を行っている信頼度</a:t>
            </a:r>
          </a:p>
        </p:txBody>
      </p:sp>
      <p:sp>
        <p:nvSpPr>
          <p:cNvPr id="12" name="スライド番号プレースホルダー 5"/>
          <p:cNvSpPr>
            <a:spLocks noGrp="1"/>
          </p:cNvSpPr>
          <p:nvPr>
            <p:ph type="sldNum" sz="quarter" idx="12"/>
          </p:nvPr>
        </p:nvSpPr>
        <p:spPr>
          <a:xfrm>
            <a:off x="11790437" y="6534340"/>
            <a:ext cx="821974" cy="373746"/>
          </a:xfrm>
        </p:spPr>
        <p:txBody>
          <a:bodyPr/>
          <a:lstStyle/>
          <a:p>
            <a:pPr lvl="0">
              <a:defRPr/>
            </a:pPr>
            <a:r>
              <a:rPr lang="en-US" altLang="ja-JP" dirty="0"/>
              <a:t>2</a:t>
            </a:r>
            <a:endParaRPr lang="en-US" altLang="en-US" dirty="0"/>
          </a:p>
        </p:txBody>
      </p:sp>
      <p:sp>
        <p:nvSpPr>
          <p:cNvPr id="13" name="テキスト ボックス 12"/>
          <p:cNvSpPr txBox="1"/>
          <p:nvPr/>
        </p:nvSpPr>
        <p:spPr>
          <a:xfrm>
            <a:off x="9930182" y="6592057"/>
            <a:ext cx="2271242" cy="258311"/>
          </a:xfrm>
          <a:prstGeom prst="rect">
            <a:avLst/>
          </a:prstGeom>
        </p:spPr>
        <p:txBody>
          <a:bodyPr wrap="square">
            <a:spAutoFit/>
          </a:bodyPr>
          <a:lstStyle/>
          <a:p>
            <a:pPr>
              <a:defRPr/>
            </a:pPr>
            <a:r>
              <a:rPr lang="ja-JP" altLang="en-US" sz="1100" b="1" dirty="0"/>
              <a:t>資料作成：A&amp;Kメディコンサル</a:t>
            </a:r>
            <a:r>
              <a:rPr lang="en-US" altLang="ja-JP" sz="1100" b="1" dirty="0"/>
              <a:t>.</a:t>
            </a:r>
            <a:r>
              <a:rPr lang="ja-JP" altLang="en-US" sz="1100" b="1" dirty="0"/>
              <a:t>com</a:t>
            </a:r>
          </a:p>
        </p:txBody>
      </p:sp>
    </p:spTree>
    <p:extLst>
      <p:ext uri="{BB962C8B-B14F-4D97-AF65-F5344CB8AC3E}">
        <p14:creationId xmlns:p14="http://schemas.microsoft.com/office/powerpoint/2010/main" val="610418798"/>
      </p:ext>
    </p:extLst>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flip="xy" rotWithShape="1">
          <a:gsLst>
            <a:gs pos="21000">
              <a:schemeClr val="bg2">
                <a:lumMod val="85000"/>
                <a:alpha val="100000"/>
              </a:schemeClr>
            </a:gs>
            <a:gs pos="100000">
              <a:schemeClr val="accent2">
                <a:lumMod val="20000"/>
                <a:lumOff val="80000"/>
                <a:alpha val="100000"/>
              </a:schemeClr>
            </a:gs>
            <a:gs pos="42000">
              <a:schemeClr val="accent5">
                <a:lumMod val="40000"/>
                <a:lumOff val="60000"/>
                <a:alpha val="100000"/>
              </a:schemeClr>
            </a:gs>
            <a:gs pos="61000">
              <a:schemeClr val="accent1">
                <a:lumMod val="40000"/>
                <a:lumOff val="60000"/>
                <a:alpha val="100000"/>
              </a:schemeClr>
            </a:gs>
            <a:gs pos="79000">
              <a:schemeClr val="accent6">
                <a:lumMod val="20000"/>
                <a:lumOff val="80000"/>
                <a:alpha val="100000"/>
              </a:schemeClr>
            </a:gs>
          </a:gsLst>
          <a:lin ang="5400000" scaled="0"/>
          <a:tileRect/>
        </a:gradFill>
        <a:effectLst/>
      </p:bgPr>
    </p:bg>
    <p:spTree>
      <p:nvGrpSpPr>
        <p:cNvPr id="1" name=""/>
        <p:cNvGrpSpPr/>
        <p:nvPr/>
      </p:nvGrpSpPr>
      <p:grpSpPr>
        <a:xfrm>
          <a:off x="0" y="0"/>
          <a:ext cx="0" cy="0"/>
          <a:chOff x="0" y="0"/>
          <a:chExt cx="0" cy="0"/>
        </a:xfrm>
      </p:grpSpPr>
      <p:sp>
        <p:nvSpPr>
          <p:cNvPr id="4" name="テキスト ボックス 3"/>
          <p:cNvSpPr txBox="1"/>
          <p:nvPr/>
        </p:nvSpPr>
        <p:spPr>
          <a:xfrm>
            <a:off x="240763" y="320045"/>
            <a:ext cx="9749424" cy="400110"/>
          </a:xfrm>
          <a:prstGeom prst="rect">
            <a:avLst/>
          </a:prstGeom>
        </p:spPr>
        <p:txBody>
          <a:bodyPr wrap="square">
            <a:spAutoFit/>
          </a:bodyPr>
          <a:lstStyle/>
          <a:p>
            <a:pPr>
              <a:defRPr/>
            </a:pPr>
            <a:r>
              <a:rPr lang="ja-JP" altLang="en-US" sz="2000" b="1" u="sng" dirty="0">
                <a:effectLst>
                  <a:outerShdw blurRad="76200" dist="76200" dir="2700000" algn="ctr" rotWithShape="0">
                    <a:srgbClr val="000000">
                      <a:alpha val="50000"/>
                    </a:srgbClr>
                  </a:outerShdw>
                </a:effectLst>
              </a:rPr>
              <a:t>１．本編：（あくまでも）一事例紹介：新規開業の相談から開業後３年目までの経緯</a:t>
            </a:r>
            <a:endParaRPr lang="en-US" altLang="ja-JP" sz="2000" b="1" u="sng" dirty="0">
              <a:effectLst>
                <a:outerShdw blurRad="76200" dist="76200" dir="2700000" algn="ctr" rotWithShape="0">
                  <a:srgbClr val="000000">
                    <a:alpha val="50000"/>
                  </a:srgbClr>
                </a:outerShdw>
              </a:effectLst>
            </a:endParaRPr>
          </a:p>
        </p:txBody>
      </p:sp>
      <p:sp>
        <p:nvSpPr>
          <p:cNvPr id="5" name="テキスト ボックス 4"/>
          <p:cNvSpPr txBox="1"/>
          <p:nvPr/>
        </p:nvSpPr>
        <p:spPr>
          <a:xfrm>
            <a:off x="662057" y="1280844"/>
            <a:ext cx="11956024" cy="4370427"/>
          </a:xfrm>
          <a:prstGeom prst="rect">
            <a:avLst/>
          </a:prstGeom>
        </p:spPr>
        <p:txBody>
          <a:bodyPr wrap="square">
            <a:spAutoFit/>
          </a:bodyPr>
          <a:lstStyle/>
          <a:p>
            <a:pPr>
              <a:defRPr/>
            </a:pPr>
            <a:r>
              <a:rPr lang="ja-JP" altLang="en-US" dirty="0"/>
              <a:t>Ａ．新規開業の相談から開業コンサルティング、そして開院へ：１年</a:t>
            </a:r>
            <a:r>
              <a:rPr lang="en-US" altLang="ja-JP" dirty="0"/>
              <a:t>10</a:t>
            </a:r>
            <a:r>
              <a:rPr lang="ja-JP" altLang="en-US" dirty="0"/>
              <a:t>か月</a:t>
            </a:r>
          </a:p>
          <a:p>
            <a:pPr>
              <a:defRPr/>
            </a:pPr>
            <a:r>
              <a:rPr lang="ja-JP" altLang="en-US" sz="1600" dirty="0"/>
              <a:t>　</a:t>
            </a:r>
          </a:p>
          <a:p>
            <a:pPr>
              <a:defRPr/>
            </a:pPr>
            <a:endParaRPr lang="ja-JP" altLang="en-US" sz="1600" dirty="0"/>
          </a:p>
          <a:p>
            <a:pPr>
              <a:defRPr/>
            </a:pPr>
            <a:endParaRPr lang="ja-JP" altLang="en-US" sz="1600" dirty="0"/>
          </a:p>
          <a:p>
            <a:pPr>
              <a:defRPr/>
            </a:pPr>
            <a:r>
              <a:rPr lang="ja-JP" altLang="en-US" dirty="0"/>
              <a:t>Ｂ．開院から開業３年目をを迎え：２年目に予期せず発生した「新型コロナウィルス感染」の影響</a:t>
            </a:r>
          </a:p>
          <a:p>
            <a:pPr>
              <a:defRPr/>
            </a:pPr>
            <a:endParaRPr lang="ja-JP" altLang="en-US" sz="1800" dirty="0"/>
          </a:p>
          <a:p>
            <a:pPr>
              <a:defRPr/>
            </a:pPr>
            <a:endParaRPr lang="ja-JP" altLang="en-US" sz="1600" dirty="0"/>
          </a:p>
          <a:p>
            <a:pPr>
              <a:defRPr/>
            </a:pPr>
            <a:endParaRPr lang="ja-JP" altLang="en-US" sz="1600" dirty="0"/>
          </a:p>
          <a:p>
            <a:pPr>
              <a:defRPr/>
            </a:pPr>
            <a:r>
              <a:rPr lang="ja-JP" altLang="en-US" dirty="0"/>
              <a:t>Ｃ．２年目の「新型コロナウィルス感染」がクリニック経営の転機</a:t>
            </a:r>
            <a:endParaRPr lang="en-US" altLang="ja-JP" dirty="0"/>
          </a:p>
          <a:p>
            <a:pPr>
              <a:defRPr/>
            </a:pPr>
            <a:endParaRPr lang="en-US" altLang="ja-JP" dirty="0"/>
          </a:p>
          <a:p>
            <a:pPr>
              <a:defRPr/>
            </a:pPr>
            <a:endParaRPr lang="en-US" altLang="ja-JP" dirty="0"/>
          </a:p>
          <a:p>
            <a:pPr>
              <a:defRPr/>
            </a:pPr>
            <a:endParaRPr lang="en-US" altLang="ja-JP" dirty="0"/>
          </a:p>
          <a:p>
            <a:pPr>
              <a:defRPr/>
            </a:pPr>
            <a:r>
              <a:rPr lang="ja-JP" altLang="en-US" dirty="0"/>
              <a:t>Ｄ．医療法人化と移転の検討／職員の入れ替え時期　等：直面している３年目以降の課題</a:t>
            </a:r>
          </a:p>
          <a:p>
            <a:pPr>
              <a:defRPr/>
            </a:pPr>
            <a:endParaRPr lang="ja-JP" altLang="en-US" dirty="0"/>
          </a:p>
          <a:p>
            <a:pPr>
              <a:defRPr/>
            </a:pPr>
            <a:endParaRPr lang="ja-JP" altLang="en-US" dirty="0"/>
          </a:p>
          <a:p>
            <a:pPr>
              <a:defRPr/>
            </a:pPr>
            <a:endParaRPr lang="ja-JP" altLang="en-US" dirty="0"/>
          </a:p>
        </p:txBody>
      </p:sp>
      <p:sp>
        <p:nvSpPr>
          <p:cNvPr id="8" name="スライド番号プレースホルダー 5"/>
          <p:cNvSpPr>
            <a:spLocks noGrp="1"/>
          </p:cNvSpPr>
          <p:nvPr>
            <p:ph type="sldNum" sz="quarter" idx="12"/>
          </p:nvPr>
        </p:nvSpPr>
        <p:spPr>
          <a:xfrm>
            <a:off x="9636078" y="6520639"/>
            <a:ext cx="2982001" cy="373746"/>
          </a:xfrm>
        </p:spPr>
        <p:txBody>
          <a:bodyPr/>
          <a:lstStyle/>
          <a:p>
            <a:pPr lvl="0">
              <a:defRPr/>
            </a:pPr>
            <a:fld id="{AD22CD3B-FDDF-4998-970C-76E6E0BEC65F}" type="slidenum">
              <a:rPr lang="en-US" altLang="en-US"/>
              <a:pPr lvl="0">
                <a:defRPr/>
              </a:pPr>
              <a:t>4</a:t>
            </a:fld>
            <a:endParaRPr lang="en-US" altLang="en-US"/>
          </a:p>
        </p:txBody>
      </p:sp>
      <p:sp>
        <p:nvSpPr>
          <p:cNvPr id="9" name="テキスト ボックス 8"/>
          <p:cNvSpPr txBox="1"/>
          <p:nvPr/>
        </p:nvSpPr>
        <p:spPr>
          <a:xfrm>
            <a:off x="10134207" y="6211960"/>
            <a:ext cx="2271242" cy="258311"/>
          </a:xfrm>
          <a:prstGeom prst="rect">
            <a:avLst/>
          </a:prstGeom>
        </p:spPr>
        <p:txBody>
          <a:bodyPr wrap="square">
            <a:spAutoFit/>
          </a:bodyPr>
          <a:lstStyle/>
          <a:p>
            <a:pPr>
              <a:defRPr/>
            </a:pPr>
            <a:r>
              <a:rPr lang="ja-JP" altLang="en-US" sz="1100" b="1" dirty="0"/>
              <a:t>資料作成：A&amp;Kメディコンサル</a:t>
            </a:r>
            <a:r>
              <a:rPr lang="en-US" altLang="ja-JP" sz="1100" b="1" dirty="0"/>
              <a:t>.</a:t>
            </a:r>
            <a:r>
              <a:rPr lang="ja-JP" altLang="en-US" sz="1100" b="1" dirty="0"/>
              <a:t>com</a:t>
            </a:r>
          </a:p>
        </p:txBody>
      </p:sp>
    </p:spTree>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A138F5D-FC65-4904-8BE1-EED1DD6CF74B}"/>
              </a:ext>
            </a:extLst>
          </p:cNvPr>
          <p:cNvSpPr>
            <a:spLocks noGrp="1"/>
          </p:cNvSpPr>
          <p:nvPr>
            <p:ph type="sldNum" sz="quarter" idx="12"/>
          </p:nvPr>
        </p:nvSpPr>
        <p:spPr>
          <a:xfrm>
            <a:off x="12011207" y="6506429"/>
            <a:ext cx="566601" cy="373745"/>
          </a:xfrm>
        </p:spPr>
        <p:txBody>
          <a:bodyPr/>
          <a:lstStyle/>
          <a:p>
            <a:pPr lvl="0">
              <a:defRPr/>
            </a:pPr>
            <a:r>
              <a:rPr lang="en-US" altLang="ja-JP" dirty="0"/>
              <a:t>3</a:t>
            </a:r>
            <a:endParaRPr lang="ja-JP" altLang="en-US" dirty="0"/>
          </a:p>
        </p:txBody>
      </p:sp>
      <p:sp>
        <p:nvSpPr>
          <p:cNvPr id="6" name="テキスト ボックス 5">
            <a:extLst>
              <a:ext uri="{FF2B5EF4-FFF2-40B4-BE49-F238E27FC236}">
                <a16:creationId xmlns:a16="http://schemas.microsoft.com/office/drawing/2014/main" id="{B457D228-AE20-4A18-AE4E-88CC9AD76101}"/>
              </a:ext>
            </a:extLst>
          </p:cNvPr>
          <p:cNvSpPr txBox="1"/>
          <p:nvPr/>
        </p:nvSpPr>
        <p:spPr>
          <a:xfrm>
            <a:off x="412857" y="213477"/>
            <a:ext cx="8137130" cy="400110"/>
          </a:xfrm>
          <a:prstGeom prst="rect">
            <a:avLst/>
          </a:prstGeom>
          <a:noFill/>
        </p:spPr>
        <p:txBody>
          <a:bodyPr wrap="square">
            <a:spAutoFit/>
          </a:bodyPr>
          <a:lstStyle/>
          <a:p>
            <a:pPr>
              <a:defRPr/>
            </a:pPr>
            <a:r>
              <a:rPr lang="ja-JP" altLang="en-US" sz="2000" b="1" u="sng" dirty="0"/>
              <a:t>Ａ．新規開業の相談から開業コンサルティング、そして開院へ：１年</a:t>
            </a:r>
            <a:r>
              <a:rPr lang="en-US" altLang="ja-JP" sz="2000" b="1" u="sng" dirty="0"/>
              <a:t>10</a:t>
            </a:r>
            <a:r>
              <a:rPr lang="ja-JP" altLang="en-US" sz="2000" b="1" u="sng" dirty="0"/>
              <a:t>か月</a:t>
            </a:r>
          </a:p>
        </p:txBody>
      </p:sp>
      <p:sp>
        <p:nvSpPr>
          <p:cNvPr id="8" name="テキスト ボックス 7">
            <a:extLst>
              <a:ext uri="{FF2B5EF4-FFF2-40B4-BE49-F238E27FC236}">
                <a16:creationId xmlns:a16="http://schemas.microsoft.com/office/drawing/2014/main" id="{8CCAB14D-6835-4599-AAC0-3D247AE705A0}"/>
              </a:ext>
            </a:extLst>
          </p:cNvPr>
          <p:cNvSpPr txBox="1"/>
          <p:nvPr/>
        </p:nvSpPr>
        <p:spPr>
          <a:xfrm>
            <a:off x="484867" y="627390"/>
            <a:ext cx="11377580" cy="1200329"/>
          </a:xfrm>
          <a:prstGeom prst="rect">
            <a:avLst/>
          </a:prstGeom>
        </p:spPr>
        <p:txBody>
          <a:bodyPr wrap="square" rtlCol="0">
            <a:spAutoFit/>
          </a:bodyPr>
          <a:lstStyle/>
          <a:p>
            <a:r>
              <a:rPr kumimoji="1" lang="ja-JP" altLang="en-US" dirty="0"/>
              <a:t>⑴ 医師のプロフィール</a:t>
            </a:r>
            <a:endParaRPr kumimoji="1" lang="en-US" altLang="ja-JP" dirty="0"/>
          </a:p>
          <a:p>
            <a:r>
              <a:rPr kumimoji="1" lang="ja-JP" altLang="en-US" dirty="0"/>
              <a:t>　　➀ 医療法人</a:t>
            </a:r>
            <a:r>
              <a:rPr kumimoji="1" lang="en-US" altLang="ja-JP" dirty="0"/>
              <a:t>300</a:t>
            </a:r>
            <a:r>
              <a:rPr kumimoji="1" lang="ja-JP" altLang="en-US" dirty="0"/>
              <a:t>床クラス病院の副院長兼理事／分院の院長／勤務年数</a:t>
            </a:r>
            <a:r>
              <a:rPr kumimoji="1" lang="en-US" altLang="ja-JP" dirty="0"/>
              <a:t>10</a:t>
            </a:r>
            <a:r>
              <a:rPr kumimoji="1" lang="ja-JP" altLang="en-US" dirty="0"/>
              <a:t>年　➁ 事務部長から経由での相談</a:t>
            </a:r>
            <a:endParaRPr kumimoji="1" lang="en-US" altLang="ja-JP" dirty="0"/>
          </a:p>
          <a:p>
            <a:r>
              <a:rPr kumimoji="1" lang="ja-JP" altLang="en-US" dirty="0"/>
              <a:t>　　③ 年齢：</a:t>
            </a:r>
            <a:r>
              <a:rPr kumimoji="1" lang="en-US" altLang="ja-JP" dirty="0"/>
              <a:t>40</a:t>
            </a:r>
            <a:r>
              <a:rPr kumimoji="1" lang="ja-JP" altLang="en-US" dirty="0"/>
              <a:t>代　④ 内科一般・糖尿病専門　➄ </a:t>
            </a:r>
            <a:r>
              <a:rPr kumimoji="1" lang="en-US" altLang="ja-JP" dirty="0"/>
              <a:t>JICA</a:t>
            </a:r>
            <a:r>
              <a:rPr kumimoji="1" lang="ja-JP" altLang="en-US" dirty="0"/>
              <a:t>国際協力隊へ参加　⑥ 患者受けするタイプ／多くを語らない</a:t>
            </a:r>
            <a:endParaRPr kumimoji="1" lang="en-US" altLang="ja-JP" dirty="0"/>
          </a:p>
          <a:p>
            <a:r>
              <a:rPr kumimoji="1" lang="ja-JP" altLang="en-US" dirty="0"/>
              <a:t>　　⑥ 奥様は看護師／ご子息は</a:t>
            </a:r>
            <a:r>
              <a:rPr kumimoji="1" lang="en-US" altLang="ja-JP" dirty="0"/>
              <a:t>20.4</a:t>
            </a:r>
            <a:r>
              <a:rPr kumimoji="1" lang="ja-JP" altLang="en-US" dirty="0"/>
              <a:t>：医大へ入学　➆ 医師家系ではない　など</a:t>
            </a:r>
            <a:endParaRPr kumimoji="1" lang="en-US" altLang="ja-JP" dirty="0"/>
          </a:p>
        </p:txBody>
      </p:sp>
      <p:sp>
        <p:nvSpPr>
          <p:cNvPr id="9" name="テキスト ボックス 8">
            <a:extLst>
              <a:ext uri="{FF2B5EF4-FFF2-40B4-BE49-F238E27FC236}">
                <a16:creationId xmlns:a16="http://schemas.microsoft.com/office/drawing/2014/main" id="{61EA3F20-21A8-4EB4-9704-518BD099CA7A}"/>
              </a:ext>
            </a:extLst>
          </p:cNvPr>
          <p:cNvSpPr txBox="1"/>
          <p:nvPr/>
        </p:nvSpPr>
        <p:spPr>
          <a:xfrm>
            <a:off x="484867" y="2078860"/>
            <a:ext cx="11377580" cy="4801314"/>
          </a:xfrm>
          <a:prstGeom prst="rect">
            <a:avLst/>
          </a:prstGeom>
        </p:spPr>
        <p:txBody>
          <a:bodyPr wrap="square" rtlCol="0">
            <a:spAutoFit/>
          </a:bodyPr>
          <a:lstStyle/>
          <a:p>
            <a:r>
              <a:rPr kumimoji="1" lang="ja-JP" altLang="en-US" dirty="0"/>
              <a:t>⑵ 開院までの開業コンサルティング業務</a:t>
            </a:r>
            <a:endParaRPr kumimoji="1" lang="en-US" altLang="ja-JP" dirty="0"/>
          </a:p>
          <a:p>
            <a:r>
              <a:rPr kumimoji="1" lang="ja-JP" altLang="en-US" dirty="0"/>
              <a:t>　　➀ 開業物件が決まるまで（期間：</a:t>
            </a:r>
            <a:r>
              <a:rPr kumimoji="1" lang="en-US" altLang="ja-JP" dirty="0"/>
              <a:t>1</a:t>
            </a:r>
            <a:r>
              <a:rPr kumimoji="1" lang="ja-JP" altLang="en-US" dirty="0"/>
              <a:t>年</a:t>
            </a:r>
            <a:r>
              <a:rPr kumimoji="1" lang="en-US" altLang="ja-JP" dirty="0"/>
              <a:t>3</a:t>
            </a:r>
            <a:r>
              <a:rPr kumimoji="1" lang="ja-JP" altLang="en-US" dirty="0"/>
              <a:t>か月➡実質）</a:t>
            </a:r>
            <a:endParaRPr kumimoji="1" lang="en-US" altLang="ja-JP" dirty="0"/>
          </a:p>
          <a:p>
            <a:r>
              <a:rPr kumimoji="1" lang="ja-JP" altLang="en-US" dirty="0"/>
              <a:t>　　　　</a:t>
            </a:r>
            <a:r>
              <a:rPr kumimoji="1" lang="en-US" altLang="ja-JP" dirty="0"/>
              <a:t>ⅰ</a:t>
            </a:r>
            <a:r>
              <a:rPr kumimoji="1" lang="ja-JP" altLang="en-US" dirty="0"/>
              <a:t>）定期的な面談とクリニック開業及び個人事業での経営等レクチャー</a:t>
            </a:r>
            <a:endParaRPr kumimoji="1" lang="en-US" altLang="ja-JP" dirty="0"/>
          </a:p>
          <a:p>
            <a:r>
              <a:rPr kumimoji="1" lang="ja-JP" altLang="en-US" dirty="0"/>
              <a:t>　　　　</a:t>
            </a:r>
            <a:r>
              <a:rPr kumimoji="1" lang="en-US" altLang="ja-JP" dirty="0"/>
              <a:t>ⅱ</a:t>
            </a:r>
            <a:r>
              <a:rPr kumimoji="1" lang="ja-JP" altLang="en-US" dirty="0"/>
              <a:t>）勤務医時代での借入金のチェックと自己資金／生活資金のチェック</a:t>
            </a:r>
            <a:endParaRPr kumimoji="1" lang="en-US" altLang="ja-JP" dirty="0"/>
          </a:p>
          <a:p>
            <a:r>
              <a:rPr kumimoji="1" lang="ja-JP" altLang="en-US" dirty="0"/>
              <a:t>　　　　</a:t>
            </a:r>
            <a:r>
              <a:rPr kumimoji="1" lang="en-US" altLang="ja-JP" dirty="0"/>
              <a:t>ⅲ</a:t>
            </a:r>
            <a:r>
              <a:rPr kumimoji="1" lang="ja-JP" altLang="en-US" dirty="0"/>
              <a:t>）勤務先病院の退職時期と退職の仕方　</a:t>
            </a:r>
            <a:r>
              <a:rPr kumimoji="1" lang="en-US" altLang="ja-JP" dirty="0"/>
              <a:t>ⅳ</a:t>
            </a:r>
            <a:r>
              <a:rPr kumimoji="1" lang="ja-JP" altLang="en-US" dirty="0"/>
              <a:t>）開業物件等への視察同行➩</a:t>
            </a:r>
            <a:r>
              <a:rPr kumimoji="1" lang="ja-JP" altLang="en-US" b="1" u="sng" dirty="0">
                <a:solidFill>
                  <a:srgbClr val="FF0000"/>
                </a:solidFill>
              </a:rPr>
              <a:t>開業立地が決め手の３割</a:t>
            </a:r>
            <a:r>
              <a:rPr kumimoji="1" lang="ja-JP" altLang="en-US" dirty="0">
                <a:solidFill>
                  <a:srgbClr val="FF0000"/>
                </a:solidFill>
              </a:rPr>
              <a:t>　</a:t>
            </a:r>
            <a:r>
              <a:rPr kumimoji="1" lang="ja-JP" altLang="en-US" dirty="0"/>
              <a:t>ほか</a:t>
            </a:r>
            <a:endParaRPr kumimoji="1" lang="en-US" altLang="ja-JP" dirty="0"/>
          </a:p>
          <a:p>
            <a:endParaRPr kumimoji="1" lang="en-US" altLang="ja-JP" dirty="0"/>
          </a:p>
          <a:p>
            <a:r>
              <a:rPr kumimoji="1" lang="ja-JP" altLang="en-US" dirty="0"/>
              <a:t>　　➁ 開業物件が決まってから（期間：</a:t>
            </a:r>
            <a:r>
              <a:rPr kumimoji="1" lang="en-US" altLang="ja-JP" dirty="0"/>
              <a:t>7</a:t>
            </a:r>
            <a:r>
              <a:rPr kumimoji="1" lang="ja-JP" altLang="en-US" dirty="0"/>
              <a:t>か月➡実質）</a:t>
            </a:r>
            <a:endParaRPr kumimoji="1" lang="en-US" altLang="ja-JP" dirty="0"/>
          </a:p>
          <a:p>
            <a:r>
              <a:rPr kumimoji="1" lang="ja-JP" altLang="en-US" dirty="0"/>
              <a:t>　　　　</a:t>
            </a:r>
            <a:r>
              <a:rPr kumimoji="1" lang="en-US" altLang="ja-JP" dirty="0"/>
              <a:t>ⅰ</a:t>
            </a:r>
            <a:r>
              <a:rPr kumimoji="1" lang="ja-JP" altLang="en-US" dirty="0"/>
              <a:t>）各業者</a:t>
            </a:r>
            <a:r>
              <a:rPr kumimoji="1" lang="ja-JP" altLang="en-US" sz="1600" dirty="0"/>
              <a:t>（</a:t>
            </a:r>
            <a:r>
              <a:rPr kumimoji="1" lang="ja-JP" altLang="en-US" sz="1600" b="1" u="sng" dirty="0">
                <a:solidFill>
                  <a:srgbClr val="FF0000"/>
                </a:solidFill>
              </a:rPr>
              <a:t>不動産屋</a:t>
            </a:r>
            <a:r>
              <a:rPr kumimoji="1" lang="ja-JP" altLang="en-US" sz="1600" dirty="0"/>
              <a:t>／オーナー／</a:t>
            </a:r>
            <a:r>
              <a:rPr kumimoji="1" lang="ja-JP" altLang="en-US" sz="1600" b="1" u="sng" dirty="0">
                <a:solidFill>
                  <a:srgbClr val="FF0000"/>
                </a:solidFill>
              </a:rPr>
              <a:t>設計・建築業者</a:t>
            </a:r>
            <a:r>
              <a:rPr kumimoji="1" lang="ja-JP" altLang="en-US" sz="1600" dirty="0"/>
              <a:t>／</a:t>
            </a:r>
            <a:r>
              <a:rPr kumimoji="1" lang="ja-JP" altLang="en-US" sz="1600" b="1" u="sng" dirty="0">
                <a:solidFill>
                  <a:srgbClr val="FF0000"/>
                </a:solidFill>
              </a:rPr>
              <a:t>金融機関</a:t>
            </a:r>
            <a:r>
              <a:rPr kumimoji="1" lang="ja-JP" altLang="en-US" sz="1600" dirty="0"/>
              <a:t>／</a:t>
            </a:r>
            <a:r>
              <a:rPr kumimoji="1" lang="ja-JP" altLang="en-US" sz="1600" b="1" u="sng" dirty="0">
                <a:solidFill>
                  <a:srgbClr val="FF0000"/>
                </a:solidFill>
              </a:rPr>
              <a:t>電カル・医事務周辺業者</a:t>
            </a:r>
            <a:r>
              <a:rPr kumimoji="1" lang="ja-JP" altLang="en-US" sz="1600" dirty="0"/>
              <a:t>／医療機器関係／</a:t>
            </a:r>
            <a:r>
              <a:rPr kumimoji="1" lang="ja-JP" altLang="en-US" sz="1600" b="1" u="sng" dirty="0">
                <a:solidFill>
                  <a:srgbClr val="FF0000"/>
                </a:solidFill>
              </a:rPr>
              <a:t>広告・ホーム</a:t>
            </a:r>
            <a:endParaRPr kumimoji="1" lang="en-US" altLang="ja-JP" sz="1600" b="1" u="sng" dirty="0">
              <a:solidFill>
                <a:srgbClr val="FF0000"/>
              </a:solidFill>
            </a:endParaRPr>
          </a:p>
          <a:p>
            <a:r>
              <a:rPr kumimoji="1" lang="ja-JP" altLang="en-US" sz="1600" dirty="0"/>
              <a:t>　　　　　　　</a:t>
            </a:r>
            <a:r>
              <a:rPr kumimoji="1" lang="ja-JP" altLang="en-US" sz="1600" b="1" u="sng" dirty="0">
                <a:solidFill>
                  <a:srgbClr val="FF0000"/>
                </a:solidFill>
              </a:rPr>
              <a:t>ページ業者</a:t>
            </a:r>
            <a:r>
              <a:rPr kumimoji="1" lang="ja-JP" altLang="en-US" sz="1600" dirty="0"/>
              <a:t>／検査関係業者／調度品・家具屋　など）</a:t>
            </a:r>
            <a:r>
              <a:rPr kumimoji="1" lang="ja-JP" altLang="en-US" dirty="0"/>
              <a:t>への対応・打ち合わせ・事前交渉などなど</a:t>
            </a:r>
            <a:endParaRPr kumimoji="1" lang="en-US" altLang="ja-JP" dirty="0"/>
          </a:p>
          <a:p>
            <a:r>
              <a:rPr kumimoji="1" lang="ja-JP" altLang="en-US" dirty="0"/>
              <a:t>　　　　</a:t>
            </a:r>
            <a:r>
              <a:rPr kumimoji="1" lang="en-US" altLang="ja-JP" dirty="0"/>
              <a:t>ⅱ</a:t>
            </a:r>
            <a:r>
              <a:rPr kumimoji="1" lang="ja-JP" altLang="en-US" dirty="0"/>
              <a:t>） 職員採用（募集➡面接➡採用➡採用・契約手続き➡保険・年金関係➡開業前</a:t>
            </a:r>
            <a:r>
              <a:rPr kumimoji="1" lang="en-US" altLang="ja-JP" dirty="0"/>
              <a:t>1</a:t>
            </a:r>
            <a:r>
              <a:rPr kumimoji="1" lang="ja-JP" altLang="en-US" dirty="0"/>
              <a:t>か月から準備作業）</a:t>
            </a:r>
            <a:endParaRPr kumimoji="1" lang="en-US" altLang="ja-JP" dirty="0"/>
          </a:p>
          <a:p>
            <a:r>
              <a:rPr kumimoji="1" lang="ja-JP" altLang="en-US" dirty="0"/>
              <a:t>　　　　</a:t>
            </a:r>
            <a:r>
              <a:rPr kumimoji="1" lang="en-US" altLang="ja-JP" dirty="0"/>
              <a:t>ⅲ</a:t>
            </a:r>
            <a:r>
              <a:rPr kumimoji="1" lang="ja-JP" altLang="en-US" dirty="0"/>
              <a:t>） 医師の退職時期で勤務先病院と揉めて、１か月開院が延びた（あれほど言っていたのに</a:t>
            </a:r>
            <a:r>
              <a:rPr kumimoji="1" lang="en-US" altLang="ja-JP" dirty="0"/>
              <a:t>…</a:t>
            </a:r>
            <a:r>
              <a:rPr kumimoji="1" lang="ja-JP" altLang="en-US" dirty="0"/>
              <a:t>）</a:t>
            </a:r>
            <a:endParaRPr kumimoji="1" lang="en-US" altLang="ja-JP" dirty="0"/>
          </a:p>
          <a:p>
            <a:r>
              <a:rPr kumimoji="1" lang="ja-JP" altLang="en-US" dirty="0"/>
              <a:t>　　　　</a:t>
            </a:r>
            <a:r>
              <a:rPr kumimoji="1" lang="en-US" altLang="ja-JP" dirty="0"/>
              <a:t>ⅳ</a:t>
            </a:r>
            <a:r>
              <a:rPr kumimoji="1" lang="ja-JP" altLang="en-US" dirty="0"/>
              <a:t>） 行政手続き／税理士の決定とコミュニケーション（一番面倒のような</a:t>
            </a:r>
            <a:r>
              <a:rPr kumimoji="1" lang="en-US" altLang="ja-JP" dirty="0"/>
              <a:t>…</a:t>
            </a:r>
            <a:r>
              <a:rPr kumimoji="1" lang="ja-JP" altLang="en-US" dirty="0"/>
              <a:t>？）</a:t>
            </a:r>
            <a:endParaRPr kumimoji="1" lang="en-US" altLang="ja-JP" dirty="0"/>
          </a:p>
          <a:p>
            <a:endParaRPr kumimoji="1" lang="en-US" altLang="ja-JP" dirty="0"/>
          </a:p>
          <a:p>
            <a:r>
              <a:rPr kumimoji="1" lang="ja-JP" altLang="en-US" dirty="0"/>
              <a:t>　　③ 開業コンサルタントの知恵（知識）、ノウハウ、ネットワーク、経験</a:t>
            </a:r>
            <a:r>
              <a:rPr kumimoji="1" lang="en-US" altLang="ja-JP" dirty="0"/>
              <a:t>…</a:t>
            </a:r>
          </a:p>
          <a:p>
            <a:r>
              <a:rPr kumimoji="1" lang="ja-JP" altLang="en-US" dirty="0"/>
              <a:t>　　　　（久しぶりにクリニックの開業コンサルティングを受託して思ったことは</a:t>
            </a:r>
            <a:r>
              <a:rPr kumimoji="1" lang="en-US" altLang="ja-JP" dirty="0"/>
              <a:t>…</a:t>
            </a:r>
            <a:r>
              <a:rPr kumimoji="1" lang="ja-JP" altLang="en-US" dirty="0"/>
              <a:t>？</a:t>
            </a:r>
            <a:endParaRPr kumimoji="1" lang="en-US" altLang="ja-JP" dirty="0"/>
          </a:p>
          <a:p>
            <a:r>
              <a:rPr kumimoji="1" lang="ja-JP" altLang="en-US" dirty="0"/>
              <a:t>　　　　　➡開業関係に携わるコンサルタント＆業者の質と量／熱量／薄く浅く＆広く深く／実績と本当の経験値</a:t>
            </a:r>
            <a:endParaRPr kumimoji="1" lang="en-US" altLang="ja-JP" dirty="0"/>
          </a:p>
          <a:p>
            <a:r>
              <a:rPr kumimoji="1" lang="ja-JP" altLang="en-US" dirty="0"/>
              <a:t>　　　　　➡稼ぎ（報酬）と業務内容／意見が言える業者　など</a:t>
            </a:r>
            <a:endParaRPr kumimoji="1" lang="en-US" altLang="ja-JP" dirty="0"/>
          </a:p>
        </p:txBody>
      </p:sp>
      <p:sp>
        <p:nvSpPr>
          <p:cNvPr id="7" name="テキスト ボックス 6">
            <a:extLst>
              <a:ext uri="{FF2B5EF4-FFF2-40B4-BE49-F238E27FC236}">
                <a16:creationId xmlns:a16="http://schemas.microsoft.com/office/drawing/2014/main" id="{91C155ED-9591-4A1D-93A4-4C150F6AAB94}"/>
              </a:ext>
            </a:extLst>
          </p:cNvPr>
          <p:cNvSpPr txBox="1"/>
          <p:nvPr/>
        </p:nvSpPr>
        <p:spPr>
          <a:xfrm>
            <a:off x="9930182" y="6592057"/>
            <a:ext cx="2271242" cy="258311"/>
          </a:xfrm>
          <a:prstGeom prst="rect">
            <a:avLst/>
          </a:prstGeom>
        </p:spPr>
        <p:txBody>
          <a:bodyPr wrap="square">
            <a:spAutoFit/>
          </a:bodyPr>
          <a:lstStyle/>
          <a:p>
            <a:pPr>
              <a:defRPr/>
            </a:pPr>
            <a:r>
              <a:rPr lang="ja-JP" altLang="en-US" sz="1100" b="1"/>
              <a:t>資料作成：A&amp;Kメディコンサル</a:t>
            </a:r>
            <a:r>
              <a:rPr lang="en-US" altLang="ja-JP" sz="1100" b="1"/>
              <a:t>.</a:t>
            </a:r>
            <a:r>
              <a:rPr lang="ja-JP" altLang="en-US" sz="1100" b="1"/>
              <a:t>com</a:t>
            </a:r>
          </a:p>
        </p:txBody>
      </p:sp>
    </p:spTree>
    <p:extLst>
      <p:ext uri="{BB962C8B-B14F-4D97-AF65-F5344CB8AC3E}">
        <p14:creationId xmlns:p14="http://schemas.microsoft.com/office/powerpoint/2010/main" val="295111896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EE69201C-76ED-4980-9123-05C18CF545AB}"/>
              </a:ext>
            </a:extLst>
          </p:cNvPr>
          <p:cNvSpPr>
            <a:spLocks noGrp="1"/>
          </p:cNvSpPr>
          <p:nvPr>
            <p:ph type="sldNum" sz="quarter" idx="12"/>
          </p:nvPr>
        </p:nvSpPr>
        <p:spPr>
          <a:xfrm>
            <a:off x="12300540" y="6563540"/>
            <a:ext cx="444825" cy="373745"/>
          </a:xfrm>
        </p:spPr>
        <p:txBody>
          <a:bodyPr/>
          <a:lstStyle/>
          <a:p>
            <a:pPr lvl="0">
              <a:defRPr/>
            </a:pPr>
            <a:r>
              <a:rPr lang="en-US" altLang="ja-JP" dirty="0"/>
              <a:t>4</a:t>
            </a:r>
            <a:endParaRPr lang="ja-JP" altLang="en-US" dirty="0"/>
          </a:p>
        </p:txBody>
      </p:sp>
      <p:sp>
        <p:nvSpPr>
          <p:cNvPr id="6" name="テキスト ボックス 5">
            <a:extLst>
              <a:ext uri="{FF2B5EF4-FFF2-40B4-BE49-F238E27FC236}">
                <a16:creationId xmlns:a16="http://schemas.microsoft.com/office/drawing/2014/main" id="{331A1C65-6841-4FEB-BC98-A1AE1146D0A0}"/>
              </a:ext>
            </a:extLst>
          </p:cNvPr>
          <p:cNvSpPr txBox="1"/>
          <p:nvPr/>
        </p:nvSpPr>
        <p:spPr>
          <a:xfrm>
            <a:off x="268837" y="214001"/>
            <a:ext cx="10513460" cy="400110"/>
          </a:xfrm>
          <a:prstGeom prst="rect">
            <a:avLst/>
          </a:prstGeom>
          <a:noFill/>
        </p:spPr>
        <p:txBody>
          <a:bodyPr wrap="square">
            <a:spAutoFit/>
          </a:bodyPr>
          <a:lstStyle/>
          <a:p>
            <a:pPr>
              <a:defRPr/>
            </a:pPr>
            <a:r>
              <a:rPr lang="ja-JP" altLang="en-US" sz="2000" b="1" u="sng" dirty="0"/>
              <a:t>Ｂ．開院から開業３年目をを迎え：２年目に予期せず発生した「新型コロナウィルス感染」の影響</a:t>
            </a:r>
          </a:p>
        </p:txBody>
      </p:sp>
      <p:sp>
        <p:nvSpPr>
          <p:cNvPr id="7" name="テキスト ボックス 6">
            <a:extLst>
              <a:ext uri="{FF2B5EF4-FFF2-40B4-BE49-F238E27FC236}">
                <a16:creationId xmlns:a16="http://schemas.microsoft.com/office/drawing/2014/main" id="{727EEBC9-690A-4105-AC3B-7AE20F4E2C4B}"/>
              </a:ext>
            </a:extLst>
          </p:cNvPr>
          <p:cNvSpPr txBox="1"/>
          <p:nvPr/>
        </p:nvSpPr>
        <p:spPr>
          <a:xfrm>
            <a:off x="478835" y="783180"/>
            <a:ext cx="12097680" cy="3970318"/>
          </a:xfrm>
          <a:prstGeom prst="rect">
            <a:avLst/>
          </a:prstGeom>
        </p:spPr>
        <p:txBody>
          <a:bodyPr wrap="square" rtlCol="0">
            <a:spAutoFit/>
          </a:bodyPr>
          <a:lstStyle/>
          <a:p>
            <a:r>
              <a:rPr kumimoji="1" lang="ja-JP" altLang="en-US" b="1" u="sng" dirty="0"/>
              <a:t>⑴ 開院して１年目でのクリニックと顧問コンサルティングの関係</a:t>
            </a:r>
            <a:endParaRPr kumimoji="1" lang="en-US" altLang="ja-JP" b="1" u="sng" dirty="0"/>
          </a:p>
          <a:p>
            <a:r>
              <a:rPr kumimoji="1" lang="ja-JP" altLang="en-US" dirty="0"/>
              <a:t>　＜コミニュケーション・ツール＞</a:t>
            </a:r>
            <a:endParaRPr kumimoji="1" lang="en-US" altLang="ja-JP" dirty="0"/>
          </a:p>
          <a:p>
            <a:r>
              <a:rPr kumimoji="1" lang="ja-JP" altLang="en-US" dirty="0"/>
              <a:t>　　</a:t>
            </a:r>
            <a:r>
              <a:rPr kumimoji="1" lang="en-US" altLang="ja-JP" dirty="0"/>
              <a:t>※</a:t>
            </a:r>
            <a:r>
              <a:rPr kumimoji="1" lang="ja-JP" altLang="en-US" dirty="0"/>
              <a:t>「患者数及び収入等月次トレンド・シート」（説明を後述）及び「初診患者の月次診療報酬データ」の確認・活用</a:t>
            </a:r>
            <a:endParaRPr kumimoji="1" lang="en-US" altLang="ja-JP" dirty="0"/>
          </a:p>
          <a:p>
            <a:r>
              <a:rPr kumimoji="1" lang="ja-JP" altLang="en-US" dirty="0"/>
              <a:t>　　</a:t>
            </a:r>
            <a:r>
              <a:rPr kumimoji="1" lang="en-US" altLang="ja-JP" dirty="0"/>
              <a:t>※</a:t>
            </a:r>
            <a:r>
              <a:rPr kumimoji="1" lang="ja-JP" altLang="en-US" dirty="0"/>
              <a:t>「月次訪問レポート」　　　</a:t>
            </a:r>
            <a:r>
              <a:rPr kumimoji="1" lang="en-US" altLang="ja-JP" dirty="0"/>
              <a:t>※</a:t>
            </a:r>
            <a:r>
              <a:rPr kumimoji="1" lang="ja-JP" altLang="en-US" dirty="0"/>
              <a:t>グループ</a:t>
            </a:r>
            <a:r>
              <a:rPr kumimoji="1" lang="en-US" altLang="ja-JP" dirty="0"/>
              <a:t>LINE</a:t>
            </a:r>
            <a:r>
              <a:rPr kumimoji="1" lang="ja-JP" altLang="en-US" dirty="0"/>
              <a:t>と個別での</a:t>
            </a:r>
            <a:r>
              <a:rPr kumimoji="1" lang="en-US" altLang="ja-JP" dirty="0"/>
              <a:t>LINE</a:t>
            </a:r>
            <a:r>
              <a:rPr kumimoji="1" lang="ja-JP" altLang="en-US" dirty="0"/>
              <a:t>での使い分け</a:t>
            </a:r>
            <a:endParaRPr kumimoji="1" lang="en-US" altLang="ja-JP" dirty="0"/>
          </a:p>
          <a:p>
            <a:r>
              <a:rPr kumimoji="1" lang="ja-JP" altLang="en-US" dirty="0"/>
              <a:t>　</a:t>
            </a:r>
            <a:endParaRPr kumimoji="1" lang="en-US" altLang="ja-JP" dirty="0"/>
          </a:p>
          <a:p>
            <a:r>
              <a:rPr kumimoji="1" lang="ja-JP" altLang="en-US" dirty="0"/>
              <a:t>　＜主な事柄及び対応業務＞　　</a:t>
            </a:r>
            <a:endParaRPr kumimoji="1" lang="en-US" altLang="ja-JP" dirty="0"/>
          </a:p>
          <a:p>
            <a:r>
              <a:rPr kumimoji="1" lang="ja-JP" altLang="en-US" dirty="0"/>
              <a:t>　　➀ 来院患者は勤務医時代よりは物足りないが、計画通り　</a:t>
            </a:r>
            <a:r>
              <a:rPr kumimoji="1" lang="ja-JP" altLang="en-US" b="1" u="sng" dirty="0">
                <a:solidFill>
                  <a:srgbClr val="FF0000"/>
                </a:solidFill>
              </a:rPr>
              <a:t>➁ 職員間の人間関係と医事事務員の退職（来なくなる）</a:t>
            </a:r>
            <a:endParaRPr kumimoji="1" lang="en-US" altLang="ja-JP" b="1" u="sng" dirty="0">
              <a:solidFill>
                <a:srgbClr val="FF0000"/>
              </a:solidFill>
            </a:endParaRPr>
          </a:p>
          <a:p>
            <a:r>
              <a:rPr kumimoji="1" lang="ja-JP" altLang="en-US" dirty="0"/>
              <a:t>　　</a:t>
            </a:r>
            <a:r>
              <a:rPr kumimoji="1" lang="ja-JP" altLang="en-US" b="1" u="sng" dirty="0">
                <a:solidFill>
                  <a:srgbClr val="FF0000"/>
                </a:solidFill>
              </a:rPr>
              <a:t>③ 大家との交渉で建物看板の追加で設置　④ 医療機関検索サイトへの複数登録</a:t>
            </a:r>
            <a:r>
              <a:rPr kumimoji="1" lang="ja-JP" altLang="en-US" dirty="0"/>
              <a:t>（検索サイト➡ＨＰ➡電話又は予約）</a:t>
            </a:r>
            <a:endParaRPr kumimoji="1" lang="en-US" altLang="ja-JP" dirty="0"/>
          </a:p>
          <a:p>
            <a:r>
              <a:rPr kumimoji="1" lang="ja-JP" altLang="en-US" dirty="0"/>
              <a:t>　　</a:t>
            </a:r>
            <a:r>
              <a:rPr kumimoji="1" lang="ja-JP" altLang="en-US" b="1" u="sng" dirty="0">
                <a:solidFill>
                  <a:srgbClr val="FF0000"/>
                </a:solidFill>
              </a:rPr>
              <a:t>➄ お盆休みに合わせて１回目のアンケート調査実施</a:t>
            </a:r>
            <a:r>
              <a:rPr kumimoji="1" lang="ja-JP" altLang="en-US" dirty="0"/>
              <a:t>（インフルエンザ予防接種前に印象付け➡対象：初診患者）</a:t>
            </a:r>
            <a:endParaRPr kumimoji="1" lang="en-US" altLang="ja-JP" dirty="0"/>
          </a:p>
          <a:p>
            <a:r>
              <a:rPr kumimoji="1" lang="ja-JP" altLang="en-US" dirty="0"/>
              <a:t>　　⑥ アンケート調査を基にした職員への患者対応研修（俗に言う接遇研修です➡インフルエンザ予防接種の時期に合わせ）</a:t>
            </a:r>
            <a:endParaRPr kumimoji="1" lang="en-US" altLang="ja-JP" dirty="0"/>
          </a:p>
          <a:p>
            <a:r>
              <a:rPr kumimoji="1" lang="ja-JP" altLang="en-US" dirty="0"/>
              <a:t>　　➆ その他（業者対応／職員面接／税理士／行政へのＰＲ　など）</a:t>
            </a:r>
            <a:endParaRPr kumimoji="1" lang="en-US" altLang="ja-JP" dirty="0"/>
          </a:p>
          <a:p>
            <a:endParaRPr kumimoji="1" lang="en-US" altLang="ja-JP" dirty="0"/>
          </a:p>
          <a:p>
            <a:r>
              <a:rPr kumimoji="1" lang="ja-JP" altLang="en-US" dirty="0"/>
              <a:t>　　➡企画（戦略）～労務～財務</a:t>
            </a:r>
            <a:r>
              <a:rPr kumimoji="1" lang="en-US" altLang="ja-JP" dirty="0"/>
              <a:t>…</a:t>
            </a:r>
            <a:r>
              <a:rPr kumimoji="1" lang="ja-JP" altLang="en-US" dirty="0"/>
              <a:t>相談相手</a:t>
            </a:r>
            <a:endParaRPr kumimoji="1" lang="en-US" altLang="ja-JP" dirty="0"/>
          </a:p>
          <a:p>
            <a:r>
              <a:rPr kumimoji="1" lang="ja-JP" altLang="en-US" dirty="0"/>
              <a:t>　　　　</a:t>
            </a:r>
            <a:r>
              <a:rPr kumimoji="1" lang="ja-JP" altLang="en-US" sz="1600" dirty="0"/>
              <a:t>（１年目は呼吸を合わせるのが難しい／患者と同じ目線での診察）</a:t>
            </a:r>
            <a:endParaRPr kumimoji="1" lang="en-US" altLang="ja-JP" sz="1600" dirty="0"/>
          </a:p>
        </p:txBody>
      </p:sp>
      <p:pic>
        <p:nvPicPr>
          <p:cNvPr id="8" name="図 7">
            <a:extLst>
              <a:ext uri="{FF2B5EF4-FFF2-40B4-BE49-F238E27FC236}">
                <a16:creationId xmlns:a16="http://schemas.microsoft.com/office/drawing/2014/main" id="{1E4F0C00-5254-4F30-8768-0D1C56B8A209}"/>
              </a:ext>
            </a:extLst>
          </p:cNvPr>
          <p:cNvPicPr>
            <a:picLocks noChangeAspect="1"/>
          </p:cNvPicPr>
          <p:nvPr/>
        </p:nvPicPr>
        <p:blipFill rotWithShape="1">
          <a:blip r:embed="rId2"/>
          <a:stretch>
            <a:fillRect/>
          </a:stretch>
        </p:blipFill>
        <p:spPr>
          <a:xfrm>
            <a:off x="1565017" y="4928321"/>
            <a:ext cx="1466850" cy="1929736"/>
          </a:xfrm>
          <a:prstGeom prst="rect">
            <a:avLst/>
          </a:prstGeom>
        </p:spPr>
      </p:pic>
      <p:pic>
        <p:nvPicPr>
          <p:cNvPr id="9" name="図 8">
            <a:extLst>
              <a:ext uri="{FF2B5EF4-FFF2-40B4-BE49-F238E27FC236}">
                <a16:creationId xmlns:a16="http://schemas.microsoft.com/office/drawing/2014/main" id="{9CB54EC0-AF25-4CDC-93B0-44FDF77DBE0B}"/>
              </a:ext>
            </a:extLst>
          </p:cNvPr>
          <p:cNvPicPr>
            <a:picLocks noChangeAspect="1"/>
          </p:cNvPicPr>
          <p:nvPr/>
        </p:nvPicPr>
        <p:blipFill rotWithShape="1">
          <a:blip r:embed="rId3"/>
          <a:stretch>
            <a:fillRect/>
          </a:stretch>
        </p:blipFill>
        <p:spPr>
          <a:xfrm>
            <a:off x="3179616" y="4814638"/>
            <a:ext cx="1533525" cy="2043419"/>
          </a:xfrm>
          <a:prstGeom prst="rect">
            <a:avLst/>
          </a:prstGeom>
        </p:spPr>
      </p:pic>
      <p:pic>
        <p:nvPicPr>
          <p:cNvPr id="12" name="図 11">
            <a:extLst>
              <a:ext uri="{FF2B5EF4-FFF2-40B4-BE49-F238E27FC236}">
                <a16:creationId xmlns:a16="http://schemas.microsoft.com/office/drawing/2014/main" id="{D8802394-3293-4254-9D70-15ACEB8E9D90}"/>
              </a:ext>
            </a:extLst>
          </p:cNvPr>
          <p:cNvPicPr>
            <a:picLocks noChangeAspect="1"/>
          </p:cNvPicPr>
          <p:nvPr/>
        </p:nvPicPr>
        <p:blipFill>
          <a:blip r:embed="rId4"/>
          <a:stretch>
            <a:fillRect/>
          </a:stretch>
        </p:blipFill>
        <p:spPr>
          <a:xfrm>
            <a:off x="7541847" y="3870011"/>
            <a:ext cx="4896680" cy="3001431"/>
          </a:xfrm>
          <a:prstGeom prst="rect">
            <a:avLst/>
          </a:prstGeom>
        </p:spPr>
      </p:pic>
      <p:pic>
        <p:nvPicPr>
          <p:cNvPr id="13" name="図 12">
            <a:extLst>
              <a:ext uri="{FF2B5EF4-FFF2-40B4-BE49-F238E27FC236}">
                <a16:creationId xmlns:a16="http://schemas.microsoft.com/office/drawing/2014/main" id="{4FC333E5-4916-4659-A14E-F7E15D0D9AE3}"/>
              </a:ext>
            </a:extLst>
          </p:cNvPr>
          <p:cNvPicPr>
            <a:picLocks noChangeAspect="1"/>
          </p:cNvPicPr>
          <p:nvPr/>
        </p:nvPicPr>
        <p:blipFill>
          <a:blip r:embed="rId5"/>
          <a:stretch>
            <a:fillRect/>
          </a:stretch>
        </p:blipFill>
        <p:spPr>
          <a:xfrm>
            <a:off x="4860890" y="4814638"/>
            <a:ext cx="2330896" cy="2056805"/>
          </a:xfrm>
          <a:prstGeom prst="rect">
            <a:avLst/>
          </a:prstGeom>
        </p:spPr>
      </p:pic>
      <p:sp>
        <p:nvSpPr>
          <p:cNvPr id="10" name="テキスト ボックス 9">
            <a:extLst>
              <a:ext uri="{FF2B5EF4-FFF2-40B4-BE49-F238E27FC236}">
                <a16:creationId xmlns:a16="http://schemas.microsoft.com/office/drawing/2014/main" id="{5871144A-02A2-422A-B6FB-BF90AE498E62}"/>
              </a:ext>
            </a:extLst>
          </p:cNvPr>
          <p:cNvSpPr txBox="1"/>
          <p:nvPr/>
        </p:nvSpPr>
        <p:spPr>
          <a:xfrm>
            <a:off x="10222498" y="6678974"/>
            <a:ext cx="2271242" cy="258311"/>
          </a:xfrm>
          <a:prstGeom prst="rect">
            <a:avLst/>
          </a:prstGeom>
        </p:spPr>
        <p:txBody>
          <a:bodyPr wrap="square">
            <a:spAutoFit/>
          </a:bodyPr>
          <a:lstStyle/>
          <a:p>
            <a:pPr>
              <a:defRPr/>
            </a:pPr>
            <a:r>
              <a:rPr lang="ja-JP" altLang="en-US" sz="1100" b="1" dirty="0"/>
              <a:t>資料作成：A&amp;Kメディコンサル</a:t>
            </a:r>
            <a:r>
              <a:rPr lang="en-US" altLang="ja-JP" sz="1100" b="1" dirty="0"/>
              <a:t>.</a:t>
            </a:r>
            <a:r>
              <a:rPr lang="ja-JP" altLang="en-US" sz="1100" b="1" dirty="0"/>
              <a:t>com</a:t>
            </a:r>
          </a:p>
        </p:txBody>
      </p:sp>
    </p:spTree>
    <p:extLst>
      <p:ext uri="{BB962C8B-B14F-4D97-AF65-F5344CB8AC3E}">
        <p14:creationId xmlns:p14="http://schemas.microsoft.com/office/powerpoint/2010/main" val="117302249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D7B9C2D-1405-4D8C-9176-B076A9195DEB}"/>
              </a:ext>
            </a:extLst>
          </p:cNvPr>
          <p:cNvSpPr>
            <a:spLocks noGrp="1"/>
          </p:cNvSpPr>
          <p:nvPr>
            <p:ph type="sldNum" sz="quarter" idx="12"/>
          </p:nvPr>
        </p:nvSpPr>
        <p:spPr/>
        <p:txBody>
          <a:bodyPr/>
          <a:lstStyle/>
          <a:p>
            <a:pPr lvl="0">
              <a:defRPr/>
            </a:pPr>
            <a:fld id="{AD22CD3B-FDDF-4998-970C-76E6E0BEC65F}" type="slidenum">
              <a:rPr lang="ja-JP" altLang="en-US" smtClean="0"/>
              <a:pPr lvl="0">
                <a:defRPr/>
              </a:pPr>
              <a:t>7</a:t>
            </a:fld>
            <a:endParaRPr lang="ja-JP" altLang="en-US"/>
          </a:p>
        </p:txBody>
      </p:sp>
      <p:sp>
        <p:nvSpPr>
          <p:cNvPr id="6" name="テキスト ボックス 5">
            <a:extLst>
              <a:ext uri="{FF2B5EF4-FFF2-40B4-BE49-F238E27FC236}">
                <a16:creationId xmlns:a16="http://schemas.microsoft.com/office/drawing/2014/main" id="{CEFA2668-830D-4836-8C09-437189B89FD5}"/>
              </a:ext>
            </a:extLst>
          </p:cNvPr>
          <p:cNvSpPr txBox="1"/>
          <p:nvPr/>
        </p:nvSpPr>
        <p:spPr>
          <a:xfrm>
            <a:off x="196827" y="197502"/>
            <a:ext cx="7128990" cy="400110"/>
          </a:xfrm>
          <a:prstGeom prst="rect">
            <a:avLst/>
          </a:prstGeom>
          <a:noFill/>
        </p:spPr>
        <p:txBody>
          <a:bodyPr wrap="square">
            <a:spAutoFit/>
          </a:bodyPr>
          <a:lstStyle/>
          <a:p>
            <a:pPr>
              <a:defRPr/>
            </a:pPr>
            <a:r>
              <a:rPr lang="ja-JP" altLang="en-US" sz="2000" b="1" u="sng" dirty="0"/>
              <a:t>Ｃ．２年目の「新型コロナウィルス感染」がクリニック経営の転機</a:t>
            </a:r>
            <a:endParaRPr lang="en-US" altLang="ja-JP" sz="2000" b="1" u="sng" dirty="0"/>
          </a:p>
        </p:txBody>
      </p:sp>
      <p:sp>
        <p:nvSpPr>
          <p:cNvPr id="7" name="テキスト ボックス 6">
            <a:extLst>
              <a:ext uri="{FF2B5EF4-FFF2-40B4-BE49-F238E27FC236}">
                <a16:creationId xmlns:a16="http://schemas.microsoft.com/office/drawing/2014/main" id="{8CC874F2-AFCF-489F-AA24-62E0D6DB0452}"/>
              </a:ext>
            </a:extLst>
          </p:cNvPr>
          <p:cNvSpPr txBox="1"/>
          <p:nvPr/>
        </p:nvSpPr>
        <p:spPr>
          <a:xfrm>
            <a:off x="412857" y="658382"/>
            <a:ext cx="12097680" cy="4524315"/>
          </a:xfrm>
          <a:prstGeom prst="rect">
            <a:avLst/>
          </a:prstGeom>
        </p:spPr>
        <p:txBody>
          <a:bodyPr wrap="square" rtlCol="0">
            <a:spAutoFit/>
          </a:bodyPr>
          <a:lstStyle/>
          <a:p>
            <a:r>
              <a:rPr kumimoji="1" lang="ja-JP" altLang="en-US" b="1" u="sng" dirty="0"/>
              <a:t>⑴ 開院して２年目でのクリニックと顧問コンサルティングの関係</a:t>
            </a:r>
            <a:endParaRPr kumimoji="1" lang="en-US" altLang="ja-JP" b="1" u="sng" dirty="0"/>
          </a:p>
          <a:p>
            <a:r>
              <a:rPr kumimoji="1" lang="ja-JP" altLang="en-US" dirty="0"/>
              <a:t>　＜コミニュケーション・ツール＞</a:t>
            </a:r>
            <a:endParaRPr kumimoji="1" lang="en-US" altLang="ja-JP" dirty="0"/>
          </a:p>
          <a:p>
            <a:r>
              <a:rPr kumimoji="1" lang="ja-JP" altLang="en-US" dirty="0"/>
              <a:t>　　</a:t>
            </a:r>
            <a:r>
              <a:rPr kumimoji="1" lang="en-US" altLang="ja-JP" dirty="0"/>
              <a:t>※</a:t>
            </a:r>
            <a:r>
              <a:rPr kumimoji="1" lang="ja-JP" altLang="en-US" dirty="0"/>
              <a:t>「患者数及び収入等月次トレンド・シート」（説明は後述）及び「初診患者の月次診療報酬データ」の確認・活用</a:t>
            </a:r>
            <a:endParaRPr kumimoji="1" lang="en-US" altLang="ja-JP" dirty="0"/>
          </a:p>
          <a:p>
            <a:r>
              <a:rPr kumimoji="1" lang="ja-JP" altLang="en-US" dirty="0"/>
              <a:t>　  </a:t>
            </a:r>
            <a:r>
              <a:rPr kumimoji="1" lang="en-US" altLang="ja-JP" dirty="0"/>
              <a:t> ※</a:t>
            </a:r>
            <a:r>
              <a:rPr kumimoji="1" lang="ja-JP" altLang="en-US" dirty="0"/>
              <a:t>「月次訪問レポート」　　　</a:t>
            </a:r>
            <a:r>
              <a:rPr kumimoji="1" lang="en-US" altLang="ja-JP" dirty="0"/>
              <a:t>※</a:t>
            </a:r>
            <a:r>
              <a:rPr kumimoji="1" lang="ja-JP" altLang="en-US" dirty="0"/>
              <a:t>グループ</a:t>
            </a:r>
            <a:r>
              <a:rPr kumimoji="1" lang="en-US" altLang="ja-JP" dirty="0"/>
              <a:t>LINE</a:t>
            </a:r>
            <a:r>
              <a:rPr kumimoji="1" lang="ja-JP" altLang="en-US" dirty="0"/>
              <a:t>と個別での</a:t>
            </a:r>
            <a:r>
              <a:rPr kumimoji="1" lang="en-US" altLang="ja-JP" dirty="0"/>
              <a:t>LINE</a:t>
            </a:r>
            <a:r>
              <a:rPr kumimoji="1" lang="ja-JP" altLang="en-US" dirty="0"/>
              <a:t>での使い分け</a:t>
            </a:r>
            <a:endParaRPr kumimoji="1" lang="en-US" altLang="ja-JP" dirty="0"/>
          </a:p>
          <a:p>
            <a:endParaRPr kumimoji="1" lang="en-US" altLang="ja-JP" dirty="0"/>
          </a:p>
          <a:p>
            <a:r>
              <a:rPr kumimoji="1" lang="ja-JP" altLang="en-US" dirty="0"/>
              <a:t>　＜主な事柄及び対応業務＞　　</a:t>
            </a:r>
            <a:endParaRPr kumimoji="1" lang="en-US" altLang="ja-JP" dirty="0"/>
          </a:p>
          <a:p>
            <a:r>
              <a:rPr kumimoji="1" lang="ja-JP" altLang="en-US" dirty="0"/>
              <a:t>　　➀ まさかの「コロナ感染」の発生で患者減少！　</a:t>
            </a:r>
            <a:r>
              <a:rPr kumimoji="1" lang="ja-JP" altLang="en-US" b="1" u="sng" dirty="0">
                <a:solidFill>
                  <a:srgbClr val="FF0000"/>
                </a:solidFill>
              </a:rPr>
              <a:t>➁ コロナ対策にて資金調達（キャシュフローの安定確保）／感染対策</a:t>
            </a:r>
            <a:endParaRPr kumimoji="1" lang="en-US" altLang="ja-JP" b="1" u="sng" dirty="0">
              <a:solidFill>
                <a:srgbClr val="FF0000"/>
              </a:solidFill>
            </a:endParaRPr>
          </a:p>
          <a:p>
            <a:r>
              <a:rPr kumimoji="1" lang="ja-JP" altLang="en-US" dirty="0"/>
              <a:t>　　③ 医事事務員の補充（何かが起こる前に）と職員の面接・労働契約等の作成・更新　</a:t>
            </a:r>
            <a:endParaRPr kumimoji="1" lang="en-US" altLang="ja-JP" dirty="0"/>
          </a:p>
          <a:p>
            <a:r>
              <a:rPr kumimoji="1" lang="ja-JP" altLang="en-US" dirty="0"/>
              <a:t>　　④ 看護師である奥様の入職（院長の意向だけど。困っている点）</a:t>
            </a:r>
            <a:endParaRPr kumimoji="1" lang="en-US" altLang="ja-JP" dirty="0"/>
          </a:p>
          <a:p>
            <a:r>
              <a:rPr kumimoji="1" lang="ja-JP" altLang="en-US" dirty="0"/>
              <a:t>　　</a:t>
            </a:r>
            <a:r>
              <a:rPr kumimoji="1" lang="ja-JP" altLang="en-US" b="1" u="sng" dirty="0">
                <a:solidFill>
                  <a:srgbClr val="FF0000"/>
                </a:solidFill>
              </a:rPr>
              <a:t>➄ コロナ禍での２回目のアンケート調査実施（「発熱外来」の実施前とインフルエンザ予防接種前：対象：近隣来院患者）</a:t>
            </a:r>
            <a:endParaRPr kumimoji="1" lang="en-US" altLang="ja-JP" dirty="0"/>
          </a:p>
          <a:p>
            <a:r>
              <a:rPr kumimoji="1" lang="ja-JP" altLang="en-US" dirty="0"/>
              <a:t>　　</a:t>
            </a:r>
            <a:r>
              <a:rPr kumimoji="1" lang="ja-JP" altLang="en-US" b="1" u="sng" dirty="0">
                <a:solidFill>
                  <a:srgbClr val="FF0000"/>
                </a:solidFill>
              </a:rPr>
              <a:t>⑥ 「発熱外来」「インフルエンザ予防接種」が思わぬ患者増の起爆剤になる（抗体検査の早い着手：</a:t>
            </a:r>
            <a:r>
              <a:rPr kumimoji="1" lang="en-US" altLang="ja-JP" b="1" u="sng" dirty="0">
                <a:solidFill>
                  <a:srgbClr val="FF0000"/>
                </a:solidFill>
              </a:rPr>
              <a:t>20.8</a:t>
            </a:r>
            <a:r>
              <a:rPr kumimoji="1" lang="ja-JP" altLang="en-US" b="1" u="sng" dirty="0">
                <a:solidFill>
                  <a:srgbClr val="FF0000"/>
                </a:solidFill>
              </a:rPr>
              <a:t>～）</a:t>
            </a:r>
            <a:endParaRPr kumimoji="1" lang="en-US" altLang="ja-JP" b="1" u="sng" dirty="0">
              <a:solidFill>
                <a:srgbClr val="FF0000"/>
              </a:solidFill>
            </a:endParaRPr>
          </a:p>
          <a:p>
            <a:r>
              <a:rPr kumimoji="1" lang="ja-JP" altLang="en-US" dirty="0">
                <a:solidFill>
                  <a:srgbClr val="FF0000"/>
                </a:solidFill>
              </a:rPr>
              <a:t>　　　</a:t>
            </a:r>
            <a:r>
              <a:rPr kumimoji="1" lang="ja-JP" altLang="en-US" dirty="0"/>
              <a:t>➡周辺競合施設が二の足を踏んでる時に／「諸刃の剣」だけれど、トップダウンでの決断／職員とのコミュニケーション　　　　　　　　　　　　　　　　　　　　　　　　　　　　　　　　　　　　　　　　　　　　　　　　</a:t>
            </a:r>
            <a:endParaRPr kumimoji="1" lang="en-US" altLang="ja-JP" dirty="0"/>
          </a:p>
          <a:p>
            <a:r>
              <a:rPr kumimoji="1" lang="ja-JP" altLang="en-US" dirty="0"/>
              <a:t>　　➆ ＨＰでの「お知らせ」と予約システムの充実／電話相談は良いが、オンライン診療は難しい</a:t>
            </a:r>
            <a:endParaRPr kumimoji="1" lang="en-US" altLang="ja-JP" dirty="0"/>
          </a:p>
          <a:p>
            <a:r>
              <a:rPr kumimoji="1" lang="ja-JP" altLang="en-US" dirty="0"/>
              <a:t>　　⑧ その他（税理士／業者への対応／順番システム／診療報酬改定の説明など）</a:t>
            </a:r>
            <a:endParaRPr kumimoji="1" lang="en-US" altLang="ja-JP" dirty="0"/>
          </a:p>
          <a:p>
            <a:r>
              <a:rPr kumimoji="1" lang="ja-JP" altLang="en-US" dirty="0"/>
              <a:t>　　</a:t>
            </a:r>
            <a:endParaRPr kumimoji="1" lang="en-US" altLang="ja-JP" dirty="0"/>
          </a:p>
          <a:p>
            <a:r>
              <a:rPr kumimoji="1" lang="ja-JP" altLang="en-US" dirty="0"/>
              <a:t>　　➡</a:t>
            </a:r>
            <a:r>
              <a:rPr kumimoji="1" lang="ja-JP" altLang="en-US" sz="1600" dirty="0"/>
              <a:t>（２年目は思わぬ事態と奥様や職員との話し合いが増え／院長は治験開始）</a:t>
            </a:r>
            <a:endParaRPr kumimoji="1" lang="en-US" altLang="ja-JP" sz="1600" dirty="0"/>
          </a:p>
        </p:txBody>
      </p:sp>
      <p:pic>
        <p:nvPicPr>
          <p:cNvPr id="8" name="図 7">
            <a:extLst>
              <a:ext uri="{FF2B5EF4-FFF2-40B4-BE49-F238E27FC236}">
                <a16:creationId xmlns:a16="http://schemas.microsoft.com/office/drawing/2014/main" id="{4DC713A5-4D94-4B9A-B1C3-FB58B11AD450}"/>
              </a:ext>
            </a:extLst>
          </p:cNvPr>
          <p:cNvPicPr>
            <a:picLocks noChangeAspect="1"/>
          </p:cNvPicPr>
          <p:nvPr/>
        </p:nvPicPr>
        <p:blipFill>
          <a:blip r:embed="rId3"/>
          <a:stretch>
            <a:fillRect/>
          </a:stretch>
        </p:blipFill>
        <p:spPr>
          <a:xfrm>
            <a:off x="1420997" y="5301219"/>
            <a:ext cx="1466850" cy="1639725"/>
          </a:xfrm>
          <a:prstGeom prst="rect">
            <a:avLst/>
          </a:prstGeom>
        </p:spPr>
      </p:pic>
      <p:pic>
        <p:nvPicPr>
          <p:cNvPr id="9" name="図 8">
            <a:extLst>
              <a:ext uri="{FF2B5EF4-FFF2-40B4-BE49-F238E27FC236}">
                <a16:creationId xmlns:a16="http://schemas.microsoft.com/office/drawing/2014/main" id="{BC86EE2D-857D-487B-BFA4-BBE098FD0665}"/>
              </a:ext>
            </a:extLst>
          </p:cNvPr>
          <p:cNvPicPr>
            <a:picLocks noChangeAspect="1"/>
          </p:cNvPicPr>
          <p:nvPr/>
        </p:nvPicPr>
        <p:blipFill>
          <a:blip r:embed="rId4"/>
          <a:stretch>
            <a:fillRect/>
          </a:stretch>
        </p:blipFill>
        <p:spPr>
          <a:xfrm>
            <a:off x="3035835" y="5182696"/>
            <a:ext cx="1450974" cy="1639725"/>
          </a:xfrm>
          <a:prstGeom prst="rect">
            <a:avLst/>
          </a:prstGeom>
        </p:spPr>
      </p:pic>
      <p:pic>
        <p:nvPicPr>
          <p:cNvPr id="10" name="図 9">
            <a:extLst>
              <a:ext uri="{FF2B5EF4-FFF2-40B4-BE49-F238E27FC236}">
                <a16:creationId xmlns:a16="http://schemas.microsoft.com/office/drawing/2014/main" id="{42B30BE8-E9E0-4A92-B460-8DD20D0E7B12}"/>
              </a:ext>
            </a:extLst>
          </p:cNvPr>
          <p:cNvPicPr>
            <a:picLocks noChangeAspect="1"/>
          </p:cNvPicPr>
          <p:nvPr/>
        </p:nvPicPr>
        <p:blipFill>
          <a:blip r:embed="rId5"/>
          <a:stretch>
            <a:fillRect/>
          </a:stretch>
        </p:blipFill>
        <p:spPr>
          <a:xfrm>
            <a:off x="4533294" y="5301219"/>
            <a:ext cx="3712786" cy="1633046"/>
          </a:xfrm>
          <a:prstGeom prst="rect">
            <a:avLst/>
          </a:prstGeom>
        </p:spPr>
      </p:pic>
      <p:pic>
        <p:nvPicPr>
          <p:cNvPr id="11" name="図 10">
            <a:extLst>
              <a:ext uri="{FF2B5EF4-FFF2-40B4-BE49-F238E27FC236}">
                <a16:creationId xmlns:a16="http://schemas.microsoft.com/office/drawing/2014/main" id="{63D6EDE8-7FFD-4E13-BA57-3524BD0D2F85}"/>
              </a:ext>
            </a:extLst>
          </p:cNvPr>
          <p:cNvPicPr>
            <a:picLocks noChangeAspect="1"/>
          </p:cNvPicPr>
          <p:nvPr/>
        </p:nvPicPr>
        <p:blipFill>
          <a:blip r:embed="rId6"/>
          <a:stretch>
            <a:fillRect/>
          </a:stretch>
        </p:blipFill>
        <p:spPr>
          <a:xfrm>
            <a:off x="8549987" y="4302072"/>
            <a:ext cx="4108537" cy="2638872"/>
          </a:xfrm>
          <a:prstGeom prst="rect">
            <a:avLst/>
          </a:prstGeom>
        </p:spPr>
      </p:pic>
      <p:sp>
        <p:nvSpPr>
          <p:cNvPr id="12" name="スライド番号プレースホルダー 3">
            <a:extLst>
              <a:ext uri="{FF2B5EF4-FFF2-40B4-BE49-F238E27FC236}">
                <a16:creationId xmlns:a16="http://schemas.microsoft.com/office/drawing/2014/main" id="{311B11F2-6B4B-4633-BA0F-C1878A234B82}"/>
              </a:ext>
            </a:extLst>
          </p:cNvPr>
          <p:cNvSpPr txBox="1">
            <a:spLocks/>
          </p:cNvSpPr>
          <p:nvPr/>
        </p:nvSpPr>
        <p:spPr>
          <a:xfrm>
            <a:off x="12288124" y="95148"/>
            <a:ext cx="444825" cy="373745"/>
          </a:xfrm>
          <a:prstGeom prst="rect">
            <a:avLst/>
          </a:prstGeom>
        </p:spPr>
        <p:txBody>
          <a:bodyPr vert="horz" lIns="91440" tIns="45720" rIns="91440" bIns="45720" anchor="ctr"/>
          <a:lstStyle>
            <a:defPPr>
              <a:defRPr lang="ja-JP"/>
            </a:defPPr>
            <a:lvl1pPr marL="0" algn="r" defTabSz="914400" rtl="0" eaLnBrk="1" latinLnBrk="1" hangingPunct="1">
              <a:defRPr sz="1200" kern="1200">
                <a:solidFill>
                  <a:schemeClr val="tx1">
                    <a:tint val="75000"/>
                  </a:schemeClr>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US" altLang="ja-JP" dirty="0"/>
              <a:t>5</a:t>
            </a:r>
            <a:endParaRPr lang="ja-JP" altLang="en-US" dirty="0"/>
          </a:p>
        </p:txBody>
      </p:sp>
      <p:sp>
        <p:nvSpPr>
          <p:cNvPr id="13" name="テキスト ボックス 12">
            <a:extLst>
              <a:ext uri="{FF2B5EF4-FFF2-40B4-BE49-F238E27FC236}">
                <a16:creationId xmlns:a16="http://schemas.microsoft.com/office/drawing/2014/main" id="{3A78C860-4833-4CCA-8F64-DB2DA3E1F9A7}"/>
              </a:ext>
            </a:extLst>
          </p:cNvPr>
          <p:cNvSpPr txBox="1"/>
          <p:nvPr/>
        </p:nvSpPr>
        <p:spPr>
          <a:xfrm>
            <a:off x="10134822" y="189107"/>
            <a:ext cx="2271242" cy="258311"/>
          </a:xfrm>
          <a:prstGeom prst="rect">
            <a:avLst/>
          </a:prstGeom>
        </p:spPr>
        <p:txBody>
          <a:bodyPr wrap="square">
            <a:spAutoFit/>
          </a:bodyPr>
          <a:lstStyle/>
          <a:p>
            <a:pPr>
              <a:defRPr/>
            </a:pPr>
            <a:r>
              <a:rPr lang="ja-JP" altLang="en-US" sz="1100" b="1" dirty="0"/>
              <a:t>資料作成：A&amp;Kメディコンサル</a:t>
            </a:r>
            <a:r>
              <a:rPr lang="en-US" altLang="ja-JP" sz="1100" b="1" dirty="0"/>
              <a:t>.</a:t>
            </a:r>
            <a:r>
              <a:rPr lang="ja-JP" altLang="en-US" sz="1100" b="1" dirty="0"/>
              <a:t>com</a:t>
            </a:r>
          </a:p>
        </p:txBody>
      </p:sp>
    </p:spTree>
    <p:extLst>
      <p:ext uri="{BB962C8B-B14F-4D97-AF65-F5344CB8AC3E}">
        <p14:creationId xmlns:p14="http://schemas.microsoft.com/office/powerpoint/2010/main" val="220755043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97EF044-4622-45D3-8870-CD4B05CBA959}"/>
              </a:ext>
            </a:extLst>
          </p:cNvPr>
          <p:cNvSpPr>
            <a:spLocks noGrp="1"/>
          </p:cNvSpPr>
          <p:nvPr>
            <p:ph type="sldNum" sz="quarter" idx="12"/>
          </p:nvPr>
        </p:nvSpPr>
        <p:spPr>
          <a:xfrm>
            <a:off x="12294507" y="6524076"/>
            <a:ext cx="389641" cy="373745"/>
          </a:xfrm>
        </p:spPr>
        <p:txBody>
          <a:bodyPr/>
          <a:lstStyle/>
          <a:p>
            <a:pPr lvl="0">
              <a:defRPr/>
            </a:pPr>
            <a:r>
              <a:rPr lang="en-US" altLang="ja-JP" dirty="0"/>
              <a:t>6</a:t>
            </a:r>
            <a:endParaRPr lang="ja-JP" altLang="en-US" dirty="0"/>
          </a:p>
        </p:txBody>
      </p:sp>
      <p:sp>
        <p:nvSpPr>
          <p:cNvPr id="6" name="テキスト ボックス 5">
            <a:extLst>
              <a:ext uri="{FF2B5EF4-FFF2-40B4-BE49-F238E27FC236}">
                <a16:creationId xmlns:a16="http://schemas.microsoft.com/office/drawing/2014/main" id="{4920DD63-55AB-406D-8F11-BF8E98157E98}"/>
              </a:ext>
            </a:extLst>
          </p:cNvPr>
          <p:cNvSpPr txBox="1"/>
          <p:nvPr/>
        </p:nvSpPr>
        <p:spPr>
          <a:xfrm>
            <a:off x="268837" y="341522"/>
            <a:ext cx="10009390" cy="400110"/>
          </a:xfrm>
          <a:prstGeom prst="rect">
            <a:avLst/>
          </a:prstGeom>
          <a:noFill/>
        </p:spPr>
        <p:txBody>
          <a:bodyPr wrap="square">
            <a:spAutoFit/>
          </a:bodyPr>
          <a:lstStyle/>
          <a:p>
            <a:pPr>
              <a:defRPr/>
            </a:pPr>
            <a:r>
              <a:rPr lang="ja-JP" altLang="en-US" sz="2000" b="1" u="sng" dirty="0"/>
              <a:t>Ｄ．医療法人化と移転の検討／職員の入れ替え時期　等：直面している３年目以降の課題</a:t>
            </a:r>
          </a:p>
        </p:txBody>
      </p:sp>
      <p:sp>
        <p:nvSpPr>
          <p:cNvPr id="5" name="テキスト ボックス 4">
            <a:extLst>
              <a:ext uri="{FF2B5EF4-FFF2-40B4-BE49-F238E27FC236}">
                <a16:creationId xmlns:a16="http://schemas.microsoft.com/office/drawing/2014/main" id="{C6942E76-E667-4F70-A0DD-FBFAC3AB5B98}"/>
              </a:ext>
            </a:extLst>
          </p:cNvPr>
          <p:cNvSpPr txBox="1"/>
          <p:nvPr/>
        </p:nvSpPr>
        <p:spPr>
          <a:xfrm>
            <a:off x="417627" y="845592"/>
            <a:ext cx="12097680" cy="3970318"/>
          </a:xfrm>
          <a:prstGeom prst="rect">
            <a:avLst/>
          </a:prstGeom>
        </p:spPr>
        <p:txBody>
          <a:bodyPr wrap="square" rtlCol="0">
            <a:spAutoFit/>
          </a:bodyPr>
          <a:lstStyle/>
          <a:p>
            <a:r>
              <a:rPr kumimoji="1" lang="ja-JP" altLang="en-US" b="1" u="sng" dirty="0"/>
              <a:t>⑴ 開院して２年目でのクリニックと顧問コンサルティングの関係</a:t>
            </a:r>
            <a:endParaRPr kumimoji="1" lang="en-US" altLang="ja-JP" b="1" u="sng" dirty="0"/>
          </a:p>
          <a:p>
            <a:r>
              <a:rPr kumimoji="1" lang="ja-JP" altLang="en-US" dirty="0"/>
              <a:t>　＜コミニュケーション・ツール＞</a:t>
            </a:r>
            <a:endParaRPr kumimoji="1" lang="en-US" altLang="ja-JP" dirty="0"/>
          </a:p>
          <a:p>
            <a:r>
              <a:rPr kumimoji="1" lang="ja-JP" altLang="en-US" dirty="0"/>
              <a:t>　　</a:t>
            </a:r>
            <a:r>
              <a:rPr kumimoji="1" lang="en-US" altLang="ja-JP" dirty="0"/>
              <a:t>※</a:t>
            </a:r>
            <a:r>
              <a:rPr kumimoji="1" lang="ja-JP" altLang="en-US" dirty="0"/>
              <a:t>「患者数及び収入等月次トレンド・シート」（説明は後述）及び「初診患者の月次診療報酬データ」の確認・活用</a:t>
            </a:r>
            <a:endParaRPr kumimoji="1" lang="en-US" altLang="ja-JP" dirty="0"/>
          </a:p>
          <a:p>
            <a:r>
              <a:rPr kumimoji="1" lang="ja-JP" altLang="en-US" dirty="0"/>
              <a:t>　　</a:t>
            </a:r>
            <a:r>
              <a:rPr kumimoji="1" lang="en-US" altLang="ja-JP" dirty="0"/>
              <a:t>※</a:t>
            </a:r>
            <a:r>
              <a:rPr kumimoji="1" lang="ja-JP" altLang="en-US" dirty="0"/>
              <a:t>「月次訪問レポート」　　　</a:t>
            </a:r>
            <a:r>
              <a:rPr kumimoji="1" lang="en-US" altLang="ja-JP" dirty="0"/>
              <a:t>※</a:t>
            </a:r>
            <a:r>
              <a:rPr kumimoji="1" lang="ja-JP" altLang="en-US" dirty="0"/>
              <a:t>グループ</a:t>
            </a:r>
            <a:r>
              <a:rPr kumimoji="1" lang="en-US" altLang="ja-JP" dirty="0"/>
              <a:t>LINE</a:t>
            </a:r>
            <a:r>
              <a:rPr kumimoji="1" lang="ja-JP" altLang="en-US" dirty="0"/>
              <a:t>と個別での</a:t>
            </a:r>
            <a:r>
              <a:rPr kumimoji="1" lang="en-US" altLang="ja-JP" dirty="0"/>
              <a:t>LINE</a:t>
            </a:r>
            <a:r>
              <a:rPr kumimoji="1" lang="ja-JP" altLang="en-US" dirty="0"/>
              <a:t>での使い分け</a:t>
            </a:r>
            <a:endParaRPr kumimoji="1" lang="en-US" altLang="ja-JP" dirty="0"/>
          </a:p>
          <a:p>
            <a:endParaRPr kumimoji="1" lang="en-US" altLang="ja-JP" dirty="0"/>
          </a:p>
          <a:p>
            <a:r>
              <a:rPr kumimoji="1" lang="ja-JP" altLang="en-US" dirty="0"/>
              <a:t>　＜主な事柄及び対応業務＞　　</a:t>
            </a:r>
            <a:endParaRPr kumimoji="1" lang="en-US" altLang="ja-JP" dirty="0"/>
          </a:p>
          <a:p>
            <a:r>
              <a:rPr kumimoji="1" lang="ja-JP" altLang="en-US" dirty="0"/>
              <a:t>　　➀ 「コロナ感染」の２年目に突入　➁ 「発熱外来」（</a:t>
            </a:r>
            <a:r>
              <a:rPr kumimoji="1" lang="en-US" altLang="ja-JP" dirty="0"/>
              <a:t>20.12</a:t>
            </a:r>
            <a:r>
              <a:rPr kumimoji="1" lang="ja-JP" altLang="en-US" dirty="0"/>
              <a:t>～開始）、「ワクチン接種」（</a:t>
            </a:r>
            <a:r>
              <a:rPr kumimoji="1" lang="en-US" altLang="ja-JP" dirty="0"/>
              <a:t>21.6</a:t>
            </a:r>
            <a:r>
              <a:rPr kumimoji="1" lang="ja-JP" altLang="en-US" dirty="0"/>
              <a:t>～開始）で患者が増え過ぎて</a:t>
            </a:r>
            <a:r>
              <a:rPr kumimoji="1" lang="en-US" altLang="ja-JP" dirty="0"/>
              <a:t>…</a:t>
            </a:r>
            <a:r>
              <a:rPr kumimoji="1" lang="ja-JP" altLang="en-US" dirty="0"/>
              <a:t>？</a:t>
            </a:r>
            <a:endParaRPr kumimoji="1" lang="en-US" altLang="ja-JP" dirty="0"/>
          </a:p>
          <a:p>
            <a:r>
              <a:rPr kumimoji="1" lang="ja-JP" altLang="en-US" dirty="0"/>
              <a:t>　　③ 「発熱外来」では患者収入を上げ、「ワクチン接種」で患者収入を下げる：新規患者の増加を期待して疲労困憊　</a:t>
            </a:r>
            <a:endParaRPr kumimoji="1" lang="en-US" altLang="ja-JP" dirty="0"/>
          </a:p>
          <a:p>
            <a:r>
              <a:rPr kumimoji="1" lang="ja-JP" altLang="en-US" dirty="0"/>
              <a:t>　　④ 現状では事業計画及び当方の考えていた１～２年の前倒しとなる予期せぬクリニック経営状態へ</a:t>
            </a:r>
            <a:endParaRPr kumimoji="1" lang="en-US" altLang="ja-JP" dirty="0"/>
          </a:p>
          <a:p>
            <a:r>
              <a:rPr kumimoji="1" lang="ja-JP" altLang="en-US" dirty="0"/>
              <a:t>　　「コロナ感染」の影響で➡➄ 手狭となる現状のスペース　⑥ 職員が足りない　➆院長の事務対応の過多　</a:t>
            </a:r>
            <a:endParaRPr kumimoji="1" lang="en-US" altLang="ja-JP" dirty="0"/>
          </a:p>
          <a:p>
            <a:r>
              <a:rPr kumimoji="1" lang="ja-JP" altLang="en-US" dirty="0"/>
              <a:t>　　　　　　　　　　　　　　　　　  ⑧ 医療法人化のタイミング　⑨ 土曜診療の午後への時間延長（半日から１日へ）</a:t>
            </a:r>
            <a:endParaRPr kumimoji="1" lang="en-US" altLang="ja-JP" dirty="0"/>
          </a:p>
          <a:p>
            <a:r>
              <a:rPr kumimoji="1" lang="ja-JP" altLang="en-US" dirty="0"/>
              <a:t>　　　　　　　　　　　　　　　　　  ⑨ 収束後の「アフターコロナ」でのクリニック経営をどう考えるか？　　　　　　　　　　　　　　　　　　　　　　　　　　　　　　　　　　　　　　　　　　　　　</a:t>
            </a:r>
            <a:endParaRPr kumimoji="1" lang="en-US" altLang="ja-JP" dirty="0"/>
          </a:p>
          <a:p>
            <a:r>
              <a:rPr kumimoji="1" lang="ja-JP" altLang="en-US" dirty="0"/>
              <a:t>　　⑩ 看護師からの退職相談と面談</a:t>
            </a:r>
            <a:endParaRPr kumimoji="1" lang="en-US" altLang="ja-JP" dirty="0"/>
          </a:p>
          <a:p>
            <a:r>
              <a:rPr kumimoji="1" lang="ja-JP" altLang="en-US" dirty="0"/>
              <a:t>　　⑪ その他</a:t>
            </a:r>
            <a:r>
              <a:rPr kumimoji="1" lang="ja-JP" altLang="en-US" sz="1600" dirty="0"/>
              <a:t>➡（院長へ現状と通常時の違いを話し続ける➡意識付け／税理士への理解を求める行動　など）</a:t>
            </a:r>
            <a:endParaRPr kumimoji="1" lang="en-US" altLang="ja-JP" sz="1600" dirty="0"/>
          </a:p>
        </p:txBody>
      </p:sp>
      <p:pic>
        <p:nvPicPr>
          <p:cNvPr id="2" name="図 1">
            <a:extLst>
              <a:ext uri="{FF2B5EF4-FFF2-40B4-BE49-F238E27FC236}">
                <a16:creationId xmlns:a16="http://schemas.microsoft.com/office/drawing/2014/main" id="{3F1CF7C2-F1F4-4C8A-87E5-310D7ADBA642}"/>
              </a:ext>
            </a:extLst>
          </p:cNvPr>
          <p:cNvPicPr>
            <a:picLocks noChangeAspect="1"/>
          </p:cNvPicPr>
          <p:nvPr/>
        </p:nvPicPr>
        <p:blipFill>
          <a:blip r:embed="rId2"/>
          <a:stretch>
            <a:fillRect/>
          </a:stretch>
        </p:blipFill>
        <p:spPr>
          <a:xfrm>
            <a:off x="8838026" y="4734132"/>
            <a:ext cx="3537877" cy="2177342"/>
          </a:xfrm>
          <a:prstGeom prst="rect">
            <a:avLst/>
          </a:prstGeom>
        </p:spPr>
      </p:pic>
      <p:sp>
        <p:nvSpPr>
          <p:cNvPr id="7" name="テキスト ボックス 6">
            <a:extLst>
              <a:ext uri="{FF2B5EF4-FFF2-40B4-BE49-F238E27FC236}">
                <a16:creationId xmlns:a16="http://schemas.microsoft.com/office/drawing/2014/main" id="{43DCCB69-C69E-4E5C-BFFB-40A800680B36}"/>
              </a:ext>
            </a:extLst>
          </p:cNvPr>
          <p:cNvSpPr txBox="1"/>
          <p:nvPr/>
        </p:nvSpPr>
        <p:spPr>
          <a:xfrm>
            <a:off x="10440522" y="212366"/>
            <a:ext cx="2271242" cy="258311"/>
          </a:xfrm>
          <a:prstGeom prst="rect">
            <a:avLst/>
          </a:prstGeom>
        </p:spPr>
        <p:txBody>
          <a:bodyPr wrap="square">
            <a:spAutoFit/>
          </a:bodyPr>
          <a:lstStyle/>
          <a:p>
            <a:pPr>
              <a:defRPr/>
            </a:pPr>
            <a:r>
              <a:rPr lang="ja-JP" altLang="en-US" sz="1100" b="1" dirty="0"/>
              <a:t>資料作成：A&amp;Kメディコンサル</a:t>
            </a:r>
            <a:r>
              <a:rPr lang="en-US" altLang="ja-JP" sz="1100" b="1" dirty="0"/>
              <a:t>.</a:t>
            </a:r>
            <a:r>
              <a:rPr lang="ja-JP" altLang="en-US" sz="1100" b="1" dirty="0"/>
              <a:t>com</a:t>
            </a:r>
          </a:p>
        </p:txBody>
      </p:sp>
    </p:spTree>
    <p:extLst>
      <p:ext uri="{BB962C8B-B14F-4D97-AF65-F5344CB8AC3E}">
        <p14:creationId xmlns:p14="http://schemas.microsoft.com/office/powerpoint/2010/main" val="130347953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gradFill flip="xy" rotWithShape="1">
          <a:gsLst>
            <a:gs pos="21000">
              <a:schemeClr val="bg2">
                <a:lumMod val="85000"/>
                <a:alpha val="100000"/>
              </a:schemeClr>
            </a:gs>
            <a:gs pos="100000">
              <a:schemeClr val="accent2">
                <a:lumMod val="20000"/>
                <a:lumOff val="80000"/>
                <a:alpha val="100000"/>
              </a:schemeClr>
            </a:gs>
            <a:gs pos="42000">
              <a:schemeClr val="accent5">
                <a:lumMod val="40000"/>
                <a:lumOff val="60000"/>
                <a:alpha val="100000"/>
              </a:schemeClr>
            </a:gs>
            <a:gs pos="61000">
              <a:schemeClr val="accent1">
                <a:lumMod val="40000"/>
                <a:lumOff val="60000"/>
                <a:alpha val="100000"/>
              </a:schemeClr>
            </a:gs>
            <a:gs pos="79000">
              <a:schemeClr val="accent6">
                <a:lumMod val="20000"/>
                <a:lumOff val="80000"/>
                <a:alpha val="100000"/>
              </a:schemeClr>
            </a:gs>
          </a:gsLst>
          <a:lin ang="5400000" scaled="0"/>
          <a:tileRect/>
        </a:gradFill>
        <a:effectLst/>
      </p:bgPr>
    </p:bg>
    <p:spTree>
      <p:nvGrpSpPr>
        <p:cNvPr id="1" name=""/>
        <p:cNvGrpSpPr/>
        <p:nvPr/>
      </p:nvGrpSpPr>
      <p:grpSpPr>
        <a:xfrm>
          <a:off x="0" y="0"/>
          <a:ext cx="0" cy="0"/>
          <a:chOff x="0" y="0"/>
          <a:chExt cx="0" cy="0"/>
        </a:xfrm>
      </p:grpSpPr>
      <p:sp>
        <p:nvSpPr>
          <p:cNvPr id="4" name="テキスト ボックス 3"/>
          <p:cNvSpPr txBox="1"/>
          <p:nvPr/>
        </p:nvSpPr>
        <p:spPr>
          <a:xfrm>
            <a:off x="736182" y="2573832"/>
            <a:ext cx="7885815" cy="400110"/>
          </a:xfrm>
          <a:prstGeom prst="rect">
            <a:avLst/>
          </a:prstGeom>
        </p:spPr>
        <p:txBody>
          <a:bodyPr wrap="square">
            <a:spAutoFit/>
          </a:bodyPr>
          <a:lstStyle/>
          <a:p>
            <a:pPr>
              <a:defRPr/>
            </a:pPr>
            <a:r>
              <a:rPr lang="ja-JP" altLang="en-US" sz="2000" b="1" u="sng" dirty="0">
                <a:effectLst>
                  <a:outerShdw blurRad="38100" dist="38100" dir="2700000" algn="tl">
                    <a:srgbClr val="000000">
                      <a:alpha val="43137"/>
                    </a:srgbClr>
                  </a:outerShdw>
                </a:effectLst>
              </a:rPr>
              <a:t>２．資料編：</a:t>
            </a:r>
            <a:r>
              <a:rPr kumimoji="1" lang="ja-JP" altLang="en-US" sz="2000" b="1" u="sng" dirty="0">
                <a:effectLst>
                  <a:outerShdw blurRad="38100" dist="38100" dir="2700000" algn="tl">
                    <a:srgbClr val="000000">
                      <a:alpha val="43137"/>
                    </a:srgbClr>
                  </a:outerShdw>
                </a:effectLst>
              </a:rPr>
              <a:t> 「患者数及び収入等月次トレンド・シート」等から一部抜粋</a:t>
            </a:r>
            <a:endParaRPr lang="ja-JP" altLang="en-US" sz="2000" b="1" u="sng" dirty="0">
              <a:effectLst>
                <a:outerShdw blurRad="38100" dist="38100" dir="2700000" algn="tl">
                  <a:srgbClr val="000000">
                    <a:alpha val="43137"/>
                  </a:srgbClr>
                </a:outerShdw>
              </a:effectLst>
            </a:endParaRPr>
          </a:p>
        </p:txBody>
      </p:sp>
      <p:sp>
        <p:nvSpPr>
          <p:cNvPr id="8" name="スライド番号プレースホルダー 5"/>
          <p:cNvSpPr>
            <a:spLocks noGrp="1"/>
          </p:cNvSpPr>
          <p:nvPr>
            <p:ph type="sldNum" sz="quarter" idx="12"/>
          </p:nvPr>
        </p:nvSpPr>
        <p:spPr>
          <a:xfrm>
            <a:off x="9636078" y="6520639"/>
            <a:ext cx="2982001" cy="373746"/>
          </a:xfrm>
        </p:spPr>
        <p:txBody>
          <a:bodyPr/>
          <a:lstStyle/>
          <a:p>
            <a:pPr lvl="0">
              <a:defRPr/>
            </a:pPr>
            <a:fld id="{AD22CD3B-FDDF-4998-970C-76E6E0BEC65F}" type="slidenum">
              <a:rPr lang="en-US" altLang="en-US"/>
              <a:pPr lvl="0">
                <a:defRPr/>
              </a:pPr>
              <a:t>9</a:t>
            </a:fld>
            <a:endParaRPr lang="en-US" altLang="en-US"/>
          </a:p>
        </p:txBody>
      </p:sp>
      <p:sp>
        <p:nvSpPr>
          <p:cNvPr id="9" name="テキスト ボックス 8"/>
          <p:cNvSpPr txBox="1"/>
          <p:nvPr/>
        </p:nvSpPr>
        <p:spPr>
          <a:xfrm>
            <a:off x="10134207" y="6211960"/>
            <a:ext cx="2271242" cy="258311"/>
          </a:xfrm>
          <a:prstGeom prst="rect">
            <a:avLst/>
          </a:prstGeom>
        </p:spPr>
        <p:txBody>
          <a:bodyPr wrap="square">
            <a:spAutoFit/>
          </a:bodyPr>
          <a:lstStyle/>
          <a:p>
            <a:pPr>
              <a:defRPr/>
            </a:pPr>
            <a:r>
              <a:rPr lang="ja-JP" altLang="en-US" sz="1100" b="1" dirty="0"/>
              <a:t>資料作成：A&amp;Kメディコンサル</a:t>
            </a:r>
            <a:r>
              <a:rPr lang="en-US" altLang="ja-JP" sz="1100" b="1" dirty="0"/>
              <a:t>.</a:t>
            </a:r>
            <a:r>
              <a:rPr lang="ja-JP" altLang="en-US" sz="1100" b="1" dirty="0"/>
              <a:t>com</a:t>
            </a:r>
          </a:p>
        </p:txBody>
      </p:sp>
    </p:spTree>
    <p:extLst>
      <p:ext uri="{BB962C8B-B14F-4D97-AF65-F5344CB8AC3E}">
        <p14:creationId xmlns:p14="http://schemas.microsoft.com/office/powerpoint/2010/main" val="1492000477"/>
      </p:ext>
    </p:extLst>
  </p:cSld>
  <p:clrMapOvr>
    <a:masterClrMapping/>
  </p:clrMapOvr>
  <p:transition/>
</p:sld>
</file>

<file path=ppt/theme/theme1.xml><?xml version="1.0" encoding="utf-8"?>
<a:theme xmlns:a="http://schemas.openxmlformats.org/drawingml/2006/main" name="Thinkfree Office">
  <a:themeElements>
    <a:clrScheme name="Thinkfree Office">
      <a:dk1>
        <a:sysClr val="windowText" lastClr="000000"/>
      </a:dk1>
      <a:lt1>
        <a:sysClr val="window" lastClr="FFFFFF"/>
      </a:lt1>
      <a:dk2>
        <a:srgbClr val="3A3C84"/>
      </a:dk2>
      <a:lt2>
        <a:srgbClr val="FAF3DB"/>
      </a:lt2>
      <a:accent1>
        <a:srgbClr val="6182D6"/>
      </a:accent1>
      <a:accent2>
        <a:srgbClr val="FF843A"/>
      </a:accent2>
      <a:accent3>
        <a:srgbClr val="B2B2B2"/>
      </a:accent3>
      <a:accent4>
        <a:srgbClr val="FFD700"/>
      </a:accent4>
      <a:accent5>
        <a:srgbClr val="289B6E"/>
      </a:accent5>
      <a:accent6>
        <a:srgbClr val="9D5CBB"/>
      </a:accent6>
      <a:hlink>
        <a:srgbClr val="0000FF"/>
      </a:hlink>
      <a:folHlink>
        <a:srgbClr val="800080"/>
      </a:folHlink>
    </a:clrScheme>
    <a:fontScheme name="Thinkfree Office">
      <a:majorFont>
        <a:latin typeface="HCR Dotum"/>
        <a:ea typeface=""/>
        <a:cs typeface="Times New Roman"/>
        <a:font script="Jpan" typeface="ＭＳ Ｐゴシック"/>
        <a:font script="Hang" typeface="HCR Dotum"/>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HCR Dotum"/>
        <a:ea typeface=""/>
        <a:cs typeface="Times New Roman"/>
        <a:font script="Jpan" typeface="ＭＳ Ｐゴシック"/>
        <a:font script="Hang" typeface="HCR Dotum"/>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inkfre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12700" cap="flat" cmpd="sng" algn="ctr">
          <a:solidFill>
            <a:schemeClr val="phClr">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75000"/>
              </a:srgbClr>
            </a:outerShdw>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nchor="ctr"/>
      <a:lstStyle>
        <a:defPPr algn="ctr">
          <a:defRPr lang="ja-JP" altLang="en-US"/>
        </a:defPPr>
      </a:lstStyle>
      <a:style>
        <a:lnRef idx="2">
          <a:schemeClr val="accent1">
            <a:shade val="2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bodyPr/>
      <a:lstStyle/>
    </a:txDef>
  </a:objectDefaults>
  <a:extraClrSchemeLst/>
</a:theme>
</file>

<file path=ppt/theme/theme2.xml><?xml version="1.0" encoding="utf-8"?>
<a:theme xmlns:a="http://schemas.openxmlformats.org/drawingml/2006/main" name="Thinkfree Office">
  <a:themeElements>
    <a:clrScheme name="Thinkfree Office">
      <a:dk1>
        <a:sysClr val="windowText" lastClr="000000"/>
      </a:dk1>
      <a:lt1>
        <a:sysClr val="window" lastClr="FFFFFF"/>
      </a:lt1>
      <a:dk2>
        <a:srgbClr val="3A3C84"/>
      </a:dk2>
      <a:lt2>
        <a:srgbClr val="FAF3DB"/>
      </a:lt2>
      <a:accent1>
        <a:srgbClr val="6182D6"/>
      </a:accent1>
      <a:accent2>
        <a:srgbClr val="FF843A"/>
      </a:accent2>
      <a:accent3>
        <a:srgbClr val="B2B2B2"/>
      </a:accent3>
      <a:accent4>
        <a:srgbClr val="FFD700"/>
      </a:accent4>
      <a:accent5>
        <a:srgbClr val="289B6E"/>
      </a:accent5>
      <a:accent6>
        <a:srgbClr val="9D5CBB"/>
      </a:accent6>
      <a:hlink>
        <a:srgbClr val="0000FF"/>
      </a:hlink>
      <a:folHlink>
        <a:srgbClr val="800080"/>
      </a:folHlink>
    </a:clrScheme>
    <a:fontScheme name="Thinkfree Office">
      <a:majorFont>
        <a:latin typeface="HCR Dotum"/>
        <a:ea typeface="HCR Dotum"/>
        <a:cs typeface="Times New Roman"/>
      </a:majorFont>
      <a:minorFont>
        <a:latin typeface="HCR Dotum"/>
        <a:ea typeface="HCR Dotum"/>
        <a:cs typeface="Times New Roman"/>
      </a:minorFont>
    </a:fontScheme>
    <a:fmtScheme name="Thinkfre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12700" cap="flat" cmpd="sng" algn="ctr">
          <a:solidFill>
            <a:schemeClr val="phClr">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75000"/>
              </a:srgbClr>
            </a:outerShdw>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inkfree Office">
  <a:themeElements>
    <a:clrScheme name="Thinkfree Office">
      <a:dk1>
        <a:sysClr val="windowText" lastClr="000000"/>
      </a:dk1>
      <a:lt1>
        <a:sysClr val="window" lastClr="FFFFFF"/>
      </a:lt1>
      <a:dk2>
        <a:srgbClr val="3A3C84"/>
      </a:dk2>
      <a:lt2>
        <a:srgbClr val="FAF3DB"/>
      </a:lt2>
      <a:accent1>
        <a:srgbClr val="6182D6"/>
      </a:accent1>
      <a:accent2>
        <a:srgbClr val="FF843A"/>
      </a:accent2>
      <a:accent3>
        <a:srgbClr val="B2B2B2"/>
      </a:accent3>
      <a:accent4>
        <a:srgbClr val="FFD700"/>
      </a:accent4>
      <a:accent5>
        <a:srgbClr val="289B6E"/>
      </a:accent5>
      <a:accent6>
        <a:srgbClr val="9D5CBB"/>
      </a:accent6>
      <a:hlink>
        <a:srgbClr val="0000FF"/>
      </a:hlink>
      <a:folHlink>
        <a:srgbClr val="800080"/>
      </a:folHlink>
    </a:clrScheme>
    <a:fontScheme name="Thinkfree Office">
      <a:majorFont>
        <a:latin typeface="HCR Dotum"/>
        <a:ea typeface="HCR Dotum"/>
        <a:cs typeface="Times New Roman"/>
      </a:majorFont>
      <a:minorFont>
        <a:latin typeface="HCR Dotum"/>
        <a:ea typeface="HCR Dotum"/>
        <a:cs typeface="Times New Roman"/>
      </a:minorFont>
    </a:fontScheme>
    <a:fmtScheme name="Thinkfre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12700" cap="flat" cmpd="sng" algn="ctr">
          <a:solidFill>
            <a:schemeClr val="phClr">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75000"/>
              </a:srgbClr>
            </a:outerShdw>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1149</TotalTime>
  <Words>2968</Words>
  <Application>Microsoft Office PowerPoint</Application>
  <PresentationFormat>ユーザー設定</PresentationFormat>
  <Paragraphs>249</Paragraphs>
  <Slides>16</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16</vt:i4>
      </vt:variant>
    </vt:vector>
  </HeadingPairs>
  <TitlesOfParts>
    <vt:vector size="20" baseType="lpstr">
      <vt:lpstr>HCR Dotum</vt:lpstr>
      <vt:lpstr>ＭＳ ゴシック</vt:lpstr>
      <vt:lpstr>Arial</vt:lpstr>
      <vt:lpstr>Thinkfree Office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佐藤 勝浩</cp:lastModifiedBy>
  <cp:revision>86</cp:revision>
  <dcterms:created xsi:type="dcterms:W3CDTF">2019-12-16T09:41:21Z</dcterms:created>
  <dcterms:modified xsi:type="dcterms:W3CDTF">2021-09-20T08:36:09Z</dcterms:modified>
  <cp:version>0906.0100.01</cp:version>
</cp:coreProperties>
</file>