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21" d="100"/>
          <a:sy n="121" d="100"/>
        </p:scale>
        <p:origin x="1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93635-D2C0-4609-A405-87D53476F58A}" type="datetimeFigureOut">
              <a:rPr kumimoji="1" lang="ja-JP" altLang="en-US" smtClean="0"/>
              <a:t>2021/5/10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B174E-3D24-47F0-A3A3-B0CD4C0E63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28760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93635-D2C0-4609-A405-87D53476F58A}" type="datetimeFigureOut">
              <a:rPr kumimoji="1" lang="ja-JP" altLang="en-US" smtClean="0"/>
              <a:t>2021/5/10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B174E-3D24-47F0-A3A3-B0CD4C0E63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6834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93635-D2C0-4609-A405-87D53476F58A}" type="datetimeFigureOut">
              <a:rPr kumimoji="1" lang="ja-JP" altLang="en-US" smtClean="0"/>
              <a:t>2021/5/10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B174E-3D24-47F0-A3A3-B0CD4C0E63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5656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93635-D2C0-4609-A405-87D53476F58A}" type="datetimeFigureOut">
              <a:rPr kumimoji="1" lang="ja-JP" altLang="en-US" smtClean="0"/>
              <a:t>2021/5/10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B174E-3D24-47F0-A3A3-B0CD4C0E63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2110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93635-D2C0-4609-A405-87D53476F58A}" type="datetimeFigureOut">
              <a:rPr kumimoji="1" lang="ja-JP" altLang="en-US" smtClean="0"/>
              <a:t>2021/5/10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B174E-3D24-47F0-A3A3-B0CD4C0E63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6443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93635-D2C0-4609-A405-87D53476F58A}" type="datetimeFigureOut">
              <a:rPr kumimoji="1" lang="ja-JP" altLang="en-US" smtClean="0"/>
              <a:t>2021/5/10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B174E-3D24-47F0-A3A3-B0CD4C0E63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9063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93635-D2C0-4609-A405-87D53476F58A}" type="datetimeFigureOut">
              <a:rPr kumimoji="1" lang="ja-JP" altLang="en-US" smtClean="0"/>
              <a:t>2021/5/10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B174E-3D24-47F0-A3A3-B0CD4C0E63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0166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93635-D2C0-4609-A405-87D53476F58A}" type="datetimeFigureOut">
              <a:rPr kumimoji="1" lang="ja-JP" altLang="en-US" smtClean="0"/>
              <a:t>2021/5/10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B174E-3D24-47F0-A3A3-B0CD4C0E63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605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93635-D2C0-4609-A405-87D53476F58A}" type="datetimeFigureOut">
              <a:rPr kumimoji="1" lang="ja-JP" altLang="en-US" smtClean="0"/>
              <a:t>2021/5/10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B174E-3D24-47F0-A3A3-B0CD4C0E63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524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93635-D2C0-4609-A405-87D53476F58A}" type="datetimeFigureOut">
              <a:rPr kumimoji="1" lang="ja-JP" altLang="en-US" smtClean="0"/>
              <a:t>2021/5/10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B174E-3D24-47F0-A3A3-B0CD4C0E63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9894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93635-D2C0-4609-A405-87D53476F58A}" type="datetimeFigureOut">
              <a:rPr kumimoji="1" lang="ja-JP" altLang="en-US" smtClean="0"/>
              <a:t>2021/5/10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B174E-3D24-47F0-A3A3-B0CD4C0E63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8375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193635-D2C0-4609-A405-87D53476F58A}" type="datetimeFigureOut">
              <a:rPr kumimoji="1" lang="ja-JP" altLang="en-US" smtClean="0"/>
              <a:t>2021/5/10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BB174E-3D24-47F0-A3A3-B0CD4C0E63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7323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emf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11259968" y="6296025"/>
            <a:ext cx="522457" cy="300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2718" y="181303"/>
            <a:ext cx="5240248" cy="6470193"/>
          </a:xfrm>
          <a:prstGeom prst="rect">
            <a:avLst/>
          </a:prstGeom>
        </p:spPr>
      </p:pic>
      <p:sp>
        <p:nvSpPr>
          <p:cNvPr id="26" name="円/楕円 25"/>
          <p:cNvSpPr/>
          <p:nvPr/>
        </p:nvSpPr>
        <p:spPr>
          <a:xfrm>
            <a:off x="9714703" y="1570551"/>
            <a:ext cx="1915943" cy="1566167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6888083" y="5100117"/>
            <a:ext cx="510215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ja-JP" altLang="en-US" sz="1400" b="1" u="sng" dirty="0" smtClean="0">
                <a:solidFill>
                  <a:srgbClr val="FF0000"/>
                </a:solidFill>
              </a:rPr>
              <a:t>月次平均診療日数：</a:t>
            </a:r>
            <a:r>
              <a:rPr lang="en-US" altLang="ja-JP" sz="1400" b="1" u="sng" dirty="0" smtClean="0">
                <a:solidFill>
                  <a:srgbClr val="FF0000"/>
                </a:solidFill>
              </a:rPr>
              <a:t>17.8</a:t>
            </a:r>
            <a:r>
              <a:rPr lang="ja-JP" altLang="en-US" sz="1400" b="1" u="sng" dirty="0" smtClean="0">
                <a:solidFill>
                  <a:srgbClr val="FF0000"/>
                </a:solidFill>
              </a:rPr>
              <a:t>日➡平均患者数（</a:t>
            </a:r>
            <a:r>
              <a:rPr lang="en-US" altLang="ja-JP" sz="1400" b="1" u="sng" dirty="0" smtClean="0">
                <a:solidFill>
                  <a:srgbClr val="FF0000"/>
                </a:solidFill>
              </a:rPr>
              <a:t>1</a:t>
            </a:r>
            <a:r>
              <a:rPr lang="ja-JP" altLang="en-US" sz="1400" b="1" u="sng" dirty="0" smtClean="0">
                <a:solidFill>
                  <a:srgbClr val="FF0000"/>
                </a:solidFill>
              </a:rPr>
              <a:t>日）：</a:t>
            </a:r>
            <a:r>
              <a:rPr lang="en-US" altLang="ja-JP" sz="1400" b="1" u="sng" dirty="0" smtClean="0">
                <a:solidFill>
                  <a:srgbClr val="FF0000"/>
                </a:solidFill>
              </a:rPr>
              <a:t>45</a:t>
            </a:r>
            <a:r>
              <a:rPr lang="ja-JP" altLang="en-US" sz="1400" b="1" u="sng" dirty="0" smtClean="0">
                <a:solidFill>
                  <a:srgbClr val="FF0000"/>
                </a:solidFill>
              </a:rPr>
              <a:t>人➡延患者数：</a:t>
            </a:r>
            <a:r>
              <a:rPr lang="en-US" altLang="ja-JP" sz="1400" b="1" u="sng" dirty="0" smtClean="0">
                <a:solidFill>
                  <a:srgbClr val="FF0000"/>
                </a:solidFill>
              </a:rPr>
              <a:t>800</a:t>
            </a:r>
            <a:r>
              <a:rPr lang="ja-JP" altLang="en-US" sz="1400" b="1" u="sng" dirty="0" smtClean="0">
                <a:solidFill>
                  <a:srgbClr val="FF0000"/>
                </a:solidFill>
              </a:rPr>
              <a:t>人台のキープ（最低値）／</a:t>
            </a:r>
            <a:r>
              <a:rPr lang="en-US" altLang="ja-JP" sz="1400" b="1" u="sng" dirty="0" smtClean="0">
                <a:solidFill>
                  <a:srgbClr val="FF0000"/>
                </a:solidFill>
              </a:rPr>
              <a:t>50</a:t>
            </a:r>
            <a:r>
              <a:rPr lang="ja-JP" altLang="en-US" sz="1400" b="1" u="sng" dirty="0" smtClean="0">
                <a:solidFill>
                  <a:srgbClr val="FF0000"/>
                </a:solidFill>
              </a:rPr>
              <a:t>人➡</a:t>
            </a:r>
            <a:r>
              <a:rPr lang="en-US" altLang="ja-JP" sz="1400" b="1" u="sng" dirty="0" smtClean="0">
                <a:solidFill>
                  <a:srgbClr val="FF0000"/>
                </a:solidFill>
              </a:rPr>
              <a:t>900</a:t>
            </a:r>
            <a:r>
              <a:rPr lang="ja-JP" altLang="en-US" sz="1400" b="1" u="sng" dirty="0" smtClean="0">
                <a:solidFill>
                  <a:srgbClr val="FF0000"/>
                </a:solidFill>
              </a:rPr>
              <a:t>人台キープ（中間値）</a:t>
            </a:r>
            <a:endParaRPr lang="ja-JP" altLang="en-US" sz="1400" b="1" u="sng" dirty="0">
              <a:solidFill>
                <a:srgbClr val="FF0000"/>
              </a:solidFill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6740621" y="1050368"/>
            <a:ext cx="867600" cy="255271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91440" tIns="45720" rIns="91440" bIns="45720" anchor="t">
            <a:spAutoFit/>
          </a:bodyPr>
          <a:lstStyle/>
          <a:p>
            <a:pPr>
              <a:defRPr/>
            </a:pPr>
            <a:r>
              <a:rPr lang="ja-JP" altLang="en-US" sz="1100" b="1" dirty="0"/>
              <a:t>（単位：人）</a:t>
            </a:r>
          </a:p>
        </p:txBody>
      </p:sp>
      <p:sp>
        <p:nvSpPr>
          <p:cNvPr id="29" name="円/楕円 28"/>
          <p:cNvSpPr/>
          <p:nvPr/>
        </p:nvSpPr>
        <p:spPr>
          <a:xfrm rot="2513822">
            <a:off x="8077445" y="1483390"/>
            <a:ext cx="1291790" cy="3712955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261574" y="3902035"/>
            <a:ext cx="1352835" cy="430887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kumimoji="1" lang="en-US" altLang="ja-JP" sz="1100" b="1" dirty="0" smtClean="0"/>
              <a:t>2</a:t>
            </a:r>
            <a:r>
              <a:rPr kumimoji="1" lang="ja-JP" altLang="en-US" sz="1100" b="1" dirty="0" smtClean="0"/>
              <a:t>年目の月次平均診療日数：</a:t>
            </a:r>
            <a:r>
              <a:rPr kumimoji="1" lang="en-US" altLang="ja-JP" sz="1100" b="1" u="sng" dirty="0" smtClean="0">
                <a:solidFill>
                  <a:srgbClr val="FF0000"/>
                </a:solidFill>
              </a:rPr>
              <a:t>17.9</a:t>
            </a:r>
            <a:r>
              <a:rPr kumimoji="1" lang="ja-JP" altLang="en-US" sz="1100" b="1" u="sng" dirty="0" smtClean="0">
                <a:solidFill>
                  <a:srgbClr val="FF0000"/>
                </a:solidFill>
              </a:rPr>
              <a:t>日間</a:t>
            </a:r>
            <a:endParaRPr kumimoji="1" lang="ja-JP" altLang="en-US" sz="1100" b="1" u="sng" dirty="0">
              <a:solidFill>
                <a:srgbClr val="FF0000"/>
              </a:solidFill>
            </a:endParaRP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13265" y="1231776"/>
            <a:ext cx="1348163" cy="2724463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0675" y="184562"/>
            <a:ext cx="4989609" cy="6466934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8567066">
            <a:off x="3610174" y="2317359"/>
            <a:ext cx="1204987" cy="769788"/>
          </a:xfrm>
          <a:prstGeom prst="rect">
            <a:avLst/>
          </a:prstGeom>
        </p:spPr>
      </p:pic>
      <p:sp>
        <p:nvSpPr>
          <p:cNvPr id="30" name="テキスト ボックス 29"/>
          <p:cNvSpPr txBox="1"/>
          <p:nvPr/>
        </p:nvSpPr>
        <p:spPr>
          <a:xfrm>
            <a:off x="1103314" y="934622"/>
            <a:ext cx="297410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ja-JP" altLang="en-US" sz="1400" b="1" u="sng" dirty="0">
                <a:solidFill>
                  <a:srgbClr val="FF0000"/>
                </a:solidFill>
              </a:rPr>
              <a:t>目標と</a:t>
            </a:r>
            <a:r>
              <a:rPr lang="ja-JP" altLang="en-US" sz="1400" b="1" u="sng" dirty="0" smtClean="0">
                <a:solidFill>
                  <a:srgbClr val="FF0000"/>
                </a:solidFill>
              </a:rPr>
              <a:t>なる</a:t>
            </a:r>
            <a:r>
              <a:rPr lang="en-US" altLang="ja-JP" sz="1400" b="1" u="sng" dirty="0" smtClean="0">
                <a:solidFill>
                  <a:srgbClr val="FF0000"/>
                </a:solidFill>
              </a:rPr>
              <a:t>45</a:t>
            </a:r>
            <a:r>
              <a:rPr lang="ja-JP" altLang="en-US" sz="1400" b="1" u="sng" dirty="0" smtClean="0">
                <a:solidFill>
                  <a:srgbClr val="FF0000"/>
                </a:solidFill>
              </a:rPr>
              <a:t>人越えは、</a:t>
            </a:r>
            <a:r>
              <a:rPr lang="en-US" altLang="ja-JP" sz="1400" b="1" u="sng" dirty="0" smtClean="0">
                <a:solidFill>
                  <a:srgbClr val="FF0000"/>
                </a:solidFill>
              </a:rPr>
              <a:t>20.10</a:t>
            </a:r>
            <a:r>
              <a:rPr lang="ja-JP" altLang="en-US" sz="1400" b="1" u="sng" dirty="0" smtClean="0">
                <a:solidFill>
                  <a:srgbClr val="FF0000"/>
                </a:solidFill>
              </a:rPr>
              <a:t>月から</a:t>
            </a:r>
            <a:endParaRPr lang="ja-JP" altLang="en-US" sz="1400" b="1" u="sng" dirty="0">
              <a:solidFill>
                <a:srgbClr val="FF0000"/>
              </a:solidFill>
            </a:endParaRPr>
          </a:p>
        </p:txBody>
      </p:sp>
      <p:sp>
        <p:nvSpPr>
          <p:cNvPr id="31" name="円/楕円 30"/>
          <p:cNvSpPr/>
          <p:nvPr/>
        </p:nvSpPr>
        <p:spPr>
          <a:xfrm rot="1830379">
            <a:off x="2590723" y="1141971"/>
            <a:ext cx="854866" cy="2722426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4"/>
          <p:cNvSpPr txBox="1"/>
          <p:nvPr/>
        </p:nvSpPr>
        <p:spPr>
          <a:xfrm>
            <a:off x="117694" y="6486498"/>
            <a:ext cx="2333897" cy="2191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kumimoji="1" lang="ja-JP" altLang="en-US" sz="900" b="1" dirty="0"/>
              <a:t>作成：株式会社Ａ＆Ｋメディコンサル．ｃｏｍ</a:t>
            </a:r>
            <a:endParaRPr kumimoji="1" lang="en-US" altLang="ja-JP" sz="900" b="1" dirty="0"/>
          </a:p>
        </p:txBody>
      </p:sp>
    </p:spTree>
    <p:extLst>
      <p:ext uri="{BB962C8B-B14F-4D97-AF65-F5344CB8AC3E}">
        <p14:creationId xmlns:p14="http://schemas.microsoft.com/office/powerpoint/2010/main" val="2113865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:dsp="http://schemas.microsoft.com/office/drawing/2008/diagram" xmlns:dgm="http://schemas.openxmlformats.org/drawingml/2006/diagram" xmlns:c="http://schemas.openxmlformats.org/drawingml/2006/chart"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正方形/長方形 26"/>
          <p:cNvSpPr/>
          <p:nvPr/>
        </p:nvSpPr>
        <p:spPr>
          <a:xfrm>
            <a:off x="6501600" y="277200"/>
            <a:ext cx="914400" cy="410400"/>
          </a:xfrm>
          <a:prstGeom prst="rect">
            <a:avLst/>
          </a:prstGeom>
          <a:solidFill>
            <a:schemeClr val="bg1"/>
          </a:solidFill>
          <a:ln algn="ctr">
            <a:noFill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>
            <a:noAutofit/>
          </a:bodyPr>
          <a:lstStyle/>
          <a:p>
            <a:pPr>
              <a:defRPr/>
            </a:pPr>
            <a:endParaRPr>
              <a:noFill/>
            </a:endParaRPr>
          </a:p>
        </p:txBody>
      </p:sp>
      <p:sp>
        <p:nvSpPr>
          <p:cNvPr id="15" name="テキスト ボックス 4"/>
          <p:cNvSpPr txBox="1"/>
          <p:nvPr/>
        </p:nvSpPr>
        <p:spPr>
          <a:xfrm>
            <a:off x="9923270" y="6090412"/>
            <a:ext cx="2216139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kumimoji="1" lang="ja-JP" altLang="en-US" sz="900" b="1" dirty="0"/>
              <a:t>作成：株式会社Ａ＆Ｋメディコンサル．ｃｏｍ</a:t>
            </a:r>
            <a:endParaRPr kumimoji="1" lang="en-US" altLang="ja-JP" sz="900" b="1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89725" y="181112"/>
            <a:ext cx="6084517" cy="4263586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29854" y="4516821"/>
            <a:ext cx="4264573" cy="2252010"/>
          </a:xfrm>
          <a:prstGeom prst="rect">
            <a:avLst/>
          </a:prstGeom>
        </p:spPr>
      </p:pic>
      <p:pic>
        <p:nvPicPr>
          <p:cNvPr id="2" name="図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5686" y="181112"/>
            <a:ext cx="5700013" cy="4263586"/>
          </a:xfrm>
          <a:prstGeom prst="rect">
            <a:avLst/>
          </a:prstGeom>
        </p:spPr>
      </p:pic>
      <p:sp>
        <p:nvSpPr>
          <p:cNvPr id="10" name="円/楕円 9"/>
          <p:cNvSpPr/>
          <p:nvPr/>
        </p:nvSpPr>
        <p:spPr>
          <a:xfrm rot="2578794">
            <a:off x="3653219" y="1014989"/>
            <a:ext cx="632555" cy="1590615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6993" y="4516821"/>
            <a:ext cx="2318100" cy="2165904"/>
          </a:xfrm>
          <a:prstGeom prst="rect">
            <a:avLst/>
          </a:prstGeom>
        </p:spPr>
      </p:pic>
      <p:sp>
        <p:nvSpPr>
          <p:cNvPr id="13" name="円/楕円 12"/>
          <p:cNvSpPr/>
          <p:nvPr/>
        </p:nvSpPr>
        <p:spPr>
          <a:xfrm rot="3127340">
            <a:off x="10417036" y="844937"/>
            <a:ext cx="1228609" cy="13784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4" name="直線コネクタ 13"/>
          <p:cNvCxnSpPr/>
          <p:nvPr/>
        </p:nvCxnSpPr>
        <p:spPr>
          <a:xfrm>
            <a:off x="316871" y="5957180"/>
            <a:ext cx="2489703" cy="0"/>
          </a:xfrm>
          <a:prstGeom prst="line">
            <a:avLst/>
          </a:prstGeom>
          <a:ln w="63500" algn="ctr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/>
          <p:nvPr/>
        </p:nvCxnSpPr>
        <p:spPr>
          <a:xfrm flipV="1">
            <a:off x="6165410" y="5611345"/>
            <a:ext cx="3789146" cy="31481"/>
          </a:xfrm>
          <a:prstGeom prst="line">
            <a:avLst/>
          </a:prstGeom>
          <a:ln w="63500" algn="ctr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正方形/長方形 19"/>
          <p:cNvSpPr/>
          <p:nvPr/>
        </p:nvSpPr>
        <p:spPr>
          <a:xfrm>
            <a:off x="2896696" y="4514635"/>
            <a:ext cx="3187233" cy="2254195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＜</a:t>
            </a:r>
            <a:r>
              <a:rPr lang="ja-JP" altLang="en-US" sz="12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収入面</a:t>
            </a:r>
            <a:r>
              <a:rPr lang="ja-JP" altLang="en-US" sz="12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の増加・上昇要因＞</a:t>
            </a:r>
            <a:endParaRPr lang="en-US" altLang="ja-JP" sz="12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ja-JP" altLang="en-US" sz="1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</a:t>
            </a:r>
            <a:r>
              <a:rPr lang="ja-JP" altLang="en-US" sz="12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➀時期：</a:t>
            </a:r>
            <a:r>
              <a:rPr lang="en-US" altLang="ja-JP" sz="12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20.11</a:t>
            </a:r>
            <a:r>
              <a:rPr lang="ja-JP" altLang="en-US" sz="12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～</a:t>
            </a:r>
            <a:r>
              <a:rPr lang="en-US" altLang="ja-JP" sz="12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</a:t>
            </a:r>
            <a:r>
              <a:rPr lang="ja-JP" altLang="en-US" sz="12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頃からの要因（大）</a:t>
            </a:r>
            <a:endParaRPr lang="en-US" altLang="ja-JP" sz="1200" b="1" u="sng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ja-JP" altLang="en-US" sz="1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</a:t>
            </a:r>
            <a:r>
              <a:rPr lang="ja-JP" altLang="en-US" sz="12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②</a:t>
            </a:r>
            <a:r>
              <a:rPr lang="ja-JP" altLang="en-US" sz="12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「新型コロナ感染」の検査</a:t>
            </a:r>
            <a:endParaRPr lang="en-US" altLang="ja-JP" sz="1200" b="1" u="sng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ja-JP" altLang="en-US" sz="1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</a:t>
            </a:r>
            <a:r>
              <a:rPr lang="ja-JP" altLang="en-US" sz="12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③「インフルエンザ予防接種」</a:t>
            </a:r>
            <a:endParaRPr lang="en-US" altLang="ja-JP" sz="1200" b="1" u="sng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ja-JP" altLang="en-US" sz="1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</a:t>
            </a:r>
            <a:r>
              <a:rPr lang="ja-JP" altLang="en-US" sz="12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④「発熱外来」実施</a:t>
            </a:r>
            <a:endParaRPr lang="en-US" altLang="ja-JP" sz="1200" b="1" u="sng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ja-JP" altLang="en-US" sz="12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上記②～</a:t>
            </a:r>
            <a:r>
              <a:rPr lang="ja-JP" altLang="en-US" sz="12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④</a:t>
            </a:r>
            <a:r>
              <a:rPr lang="ja-JP" altLang="en-US" sz="12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の間接的（背景）要因から各種別での収入を押し上げたものと考える</a:t>
            </a:r>
            <a:endParaRPr lang="en-US" altLang="ja-JP" sz="1200" b="1" u="sng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ja-JP" altLang="en-US" sz="12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</a:t>
            </a:r>
            <a:endParaRPr lang="en-US" altLang="ja-JP" sz="1200" b="1" u="sng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ja-JP" altLang="en-US" sz="1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</a:t>
            </a:r>
            <a:r>
              <a:rPr lang="ja-JP" altLang="en-US" sz="12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➄診察スタイル／⑥患者応対</a:t>
            </a:r>
            <a:endParaRPr lang="en-US" altLang="ja-JP" sz="1200" b="1" u="sng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ja-JP" altLang="en-US" sz="1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</a:t>
            </a:r>
            <a:r>
              <a:rPr lang="ja-JP" altLang="en-US" sz="12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➆競合施設（</a:t>
            </a:r>
            <a:r>
              <a:rPr lang="en-US" altLang="ja-JP" sz="12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</a:t>
            </a:r>
            <a:r>
              <a:rPr lang="ja-JP" altLang="en-US" sz="12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）との差別化戦略（診療）等</a:t>
            </a:r>
            <a:endParaRPr lang="en-US" altLang="ja-JP" sz="1200" b="1" u="sng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ja-JP" altLang="en-US" sz="1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</a:t>
            </a:r>
            <a:r>
              <a:rPr lang="ja-JP" altLang="en-US" sz="12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がリンクして地域住民から好感を得た</a:t>
            </a:r>
            <a:r>
              <a:rPr lang="ja-JP" altLang="en-US" sz="12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形</a:t>
            </a:r>
            <a:r>
              <a:rPr lang="ja-JP" altLang="en-US" sz="12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が</a:t>
            </a:r>
            <a:endParaRPr lang="en-US" altLang="ja-JP" sz="1200" b="1" u="sng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ja-JP" altLang="en-US" sz="1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</a:t>
            </a:r>
            <a:r>
              <a:rPr lang="ja-JP" altLang="en-US" sz="12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推測される。</a:t>
            </a:r>
            <a:endParaRPr lang="en-US" altLang="ja-JP" sz="1200" b="1" u="sng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94363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 xmlns:c="http://schemas.openxmlformats.org/drawingml/2006/chart" xmlns:dgm="http://schemas.openxmlformats.org/drawingml/2006/diagram" xmlns:dsp="http://schemas.microsoft.com/office/drawing/2008/diagram">
      <p:transition/>
    </mc:Fallback>
  </mc:AlternateContent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92</Words>
  <Application>Microsoft Office PowerPoint</Application>
  <PresentationFormat>ワイド画面</PresentationFormat>
  <Paragraphs>17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佐藤 勝浩</dc:creator>
  <cp:lastModifiedBy>佐藤 勝浩</cp:lastModifiedBy>
  <cp:revision>3</cp:revision>
  <dcterms:created xsi:type="dcterms:W3CDTF">2021-05-10T08:23:40Z</dcterms:created>
  <dcterms:modified xsi:type="dcterms:W3CDTF">2021-05-10T08:32:36Z</dcterms:modified>
</cp:coreProperties>
</file>